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32" r:id="rId2"/>
    <p:sldId id="508" r:id="rId3"/>
    <p:sldId id="440" r:id="rId4"/>
    <p:sldId id="502" r:id="rId5"/>
    <p:sldId id="503" r:id="rId6"/>
    <p:sldId id="443" r:id="rId7"/>
    <p:sldId id="500" r:id="rId8"/>
    <p:sldId id="431" r:id="rId9"/>
    <p:sldId id="438" r:id="rId10"/>
    <p:sldId id="379" r:id="rId11"/>
    <p:sldId id="436" r:id="rId12"/>
    <p:sldId id="381" r:id="rId13"/>
    <p:sldId id="491" r:id="rId14"/>
    <p:sldId id="492" r:id="rId15"/>
    <p:sldId id="385" r:id="rId16"/>
    <p:sldId id="504" r:id="rId17"/>
    <p:sldId id="406" r:id="rId18"/>
    <p:sldId id="507" r:id="rId19"/>
    <p:sldId id="409" r:id="rId20"/>
    <p:sldId id="410" r:id="rId21"/>
    <p:sldId id="412" r:id="rId22"/>
    <p:sldId id="414" r:id="rId23"/>
    <p:sldId id="483" r:id="rId24"/>
    <p:sldId id="428" r:id="rId25"/>
    <p:sldId id="506" r:id="rId26"/>
    <p:sldId id="509" r:id="rId27"/>
  </p:sldIdLst>
  <p:sldSz cx="12190413" cy="6859588"/>
  <p:notesSz cx="7315200" cy="9601200"/>
  <p:defaultTextStyle>
    <a:defPPr>
      <a:defRPr lang="fr-FR"/>
    </a:defPPr>
    <a:lvl1pPr marL="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8" pos="233" userDrawn="1">
          <p15:clr>
            <a:srgbClr val="A4A3A4"/>
          </p15:clr>
        </p15:guide>
        <p15:guide id="30" orient="horz" pos="3294" userDrawn="1">
          <p15:clr>
            <a:srgbClr val="A4A3A4"/>
          </p15:clr>
        </p15:guide>
        <p15:guide id="31" pos="3794" userDrawn="1">
          <p15:clr>
            <a:srgbClr val="A4A3A4"/>
          </p15:clr>
        </p15:guide>
        <p15:guide id="32" pos="3862" userDrawn="1">
          <p15:clr>
            <a:srgbClr val="A4A3A4"/>
          </p15:clr>
        </p15:guide>
        <p15:guide id="33" pos="44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9DB"/>
    <a:srgbClr val="37A4C3"/>
    <a:srgbClr val="E14952"/>
    <a:srgbClr val="003478"/>
    <a:srgbClr val="082860"/>
    <a:srgbClr val="FF6600"/>
    <a:srgbClr val="EFEFEF"/>
    <a:srgbClr val="D70035"/>
    <a:srgbClr val="4C216D"/>
    <a:srgbClr val="632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79861" autoAdjust="0"/>
  </p:normalViewPr>
  <p:slideViewPr>
    <p:cSldViewPr snapToGrid="0" showGuides="1">
      <p:cViewPr varScale="1">
        <p:scale>
          <a:sx n="113" d="100"/>
          <a:sy n="113" d="100"/>
        </p:scale>
        <p:origin x="654" y="96"/>
      </p:cViewPr>
      <p:guideLst>
        <p:guide pos="233"/>
        <p:guide orient="horz" pos="3294"/>
        <p:guide pos="3794"/>
        <p:guide pos="3862"/>
        <p:guide pos="4406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10764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882868915997"/>
          <c:y val="5.6742647663824045E-2"/>
          <c:w val="0.79782363020684599"/>
          <c:h val="0.8865147046723520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noFill/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B3-45AF-9941-3EF35D072A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B3-45AF-9941-3EF35D072A2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B3-45AF-9941-3EF35D072A28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B3-45AF-9941-3EF35D072A28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B3-45AF-9941-3EF35D072A2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B3-45AF-9941-3EF35D072A2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342105263158233E-3"/>
                  <c:y val="-2.692251461988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B3-45AF-9941-3EF35D072A28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2"/>
                <c:pt idx="0">
                  <c:v>Commocités</c:v>
                </c:pt>
                <c:pt idx="1">
                  <c:v>Spécialités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5B3-45AF-9941-3EF35D072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882868915997"/>
          <c:y val="5.6742647663824045E-2"/>
          <c:w val="0.79782363020684599"/>
          <c:h val="0.8865147046723520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508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93-4E72-B594-4E85B0B44F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93-4E72-B594-4E85B0B44FB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93-4E72-B594-4E85B0B44FB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508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F93-4E72-B594-4E85B0B44FB6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F93-4E72-B594-4E85B0B44FB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F93-4E72-B594-4E85B0B44FB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2"/>
                <c:pt idx="0">
                  <c:v>Commocités</c:v>
                </c:pt>
                <c:pt idx="1">
                  <c:v>Spécialités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0.2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F93-4E72-B594-4E85B0B44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9"/>
        <c:holeSize val="9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882868915997"/>
          <c:y val="5.6742647663824045E-2"/>
          <c:w val="0.79782363020684599"/>
          <c:h val="0.8865147046723520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8C0479"/>
              </a:solidFill>
              <a:ln w="508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64-4C97-A64C-61247896919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508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64-4C97-A64C-61247896919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64-4C97-A64C-61247896919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F64-4C97-A64C-61247896919C}"/>
              </c:ext>
            </c:extLst>
          </c:dPt>
          <c:cat>
            <c:strRef>
              <c:f>Feuil1!$A$2:$A$4</c:f>
              <c:strCache>
                <c:ptCount val="3"/>
                <c:pt idx="0">
                  <c:v>cs</c:v>
                </c:pt>
                <c:pt idx="1">
                  <c:v>is</c:v>
                </c:pt>
                <c:pt idx="2">
                  <c:v>HPM + ad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0.17</c:v>
                </c:pt>
                <c:pt idx="1">
                  <c:v>0.23</c:v>
                </c:pt>
                <c:pt idx="2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F64-4C97-A64C-612478969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9BB9DB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06-3549-91FA-664881789D5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06-3549-91FA-664881789D5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A1D-43B5-A244-B8B0EE18EE3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A1D-43B5-A244-B8B0EE18EE39}"/>
              </c:ext>
            </c:extLst>
          </c:dPt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Feuil1!$B$2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06-3549-91FA-664881789D5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003478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806-3549-91FA-664881789D5E}"/>
              </c:ext>
            </c:extLst>
          </c:dPt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Feuil1!$C$2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806-3549-91FA-664881789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axId val="311275920"/>
        <c:axId val="311276312"/>
      </c:barChart>
      <c:catAx>
        <c:axId val="31127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rgbClr val="082860"/>
            </a:solidFill>
          </a:ln>
        </c:spPr>
        <c:txPr>
          <a:bodyPr/>
          <a:lstStyle/>
          <a:p>
            <a:pPr>
              <a:defRPr sz="1400" b="1">
                <a:solidFill>
                  <a:srgbClr val="003478"/>
                </a:solidFill>
                <a:latin typeface="Century Gothic" panose="020B0502020202020204" pitchFamily="34" charset="0"/>
              </a:defRPr>
            </a:pPr>
            <a:endParaRPr lang="fr-FR"/>
          </a:p>
        </c:txPr>
        <c:crossAx val="311276312"/>
        <c:crosses val="autoZero"/>
        <c:auto val="1"/>
        <c:lblAlgn val="ctr"/>
        <c:lblOffset val="100"/>
        <c:noMultiLvlLbl val="0"/>
      </c:catAx>
      <c:valAx>
        <c:axId val="311276312"/>
        <c:scaling>
          <c:orientation val="minMax"/>
          <c:max val="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11275920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8C0479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5C-4D4C-A8AD-779435A4DF2B}"/>
              </c:ext>
            </c:extLst>
          </c:dPt>
          <c:dPt>
            <c:idx val="1"/>
            <c:bubble3D val="0"/>
            <c:spPr>
              <a:solidFill>
                <a:srgbClr val="37A4C3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5C-4D4C-A8AD-779435A4DF2B}"/>
              </c:ext>
            </c:extLst>
          </c:dPt>
          <c:dPt>
            <c:idx val="2"/>
            <c:bubble3D val="0"/>
            <c:spPr>
              <a:solidFill>
                <a:srgbClr val="3E2782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5C-4D4C-A8AD-779435A4DF2B}"/>
              </c:ext>
            </c:extLst>
          </c:dPt>
          <c:dLbls>
            <c:dLbl>
              <c:idx val="2"/>
              <c:layout>
                <c:manualLayout>
                  <c:x val="1.03236728864312E-2"/>
                  <c:y val="-4.177631578947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B5C-4D4C-A8AD-779435A4DF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  <a:latin typeface="Century Gothic"/>
                    <a:cs typeface="Century Gothic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Coatings</c:v>
                </c:pt>
                <c:pt idx="1">
                  <c:v>SI</c:v>
                </c:pt>
                <c:pt idx="2">
                  <c:v>HPM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0.23</c:v>
                </c:pt>
                <c:pt idx="1">
                  <c:v>0.31</c:v>
                </c:pt>
                <c:pt idx="2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B5C-4D4C-A8AD-779435A4D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3478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5C-4D4C-A8AD-779435A4DF2B}"/>
              </c:ext>
            </c:extLst>
          </c:dPt>
          <c:dPt>
            <c:idx val="1"/>
            <c:bubble3D val="0"/>
            <c:spPr>
              <a:solidFill>
                <a:srgbClr val="F39900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5C-4D4C-A8AD-779435A4DF2B}"/>
              </c:ext>
            </c:extLst>
          </c:dPt>
          <c:dPt>
            <c:idx val="2"/>
            <c:bubble3D val="0"/>
            <c:spPr>
              <a:solidFill>
                <a:srgbClr val="E30040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5C-4D4C-A8AD-779435A4DF2B}"/>
              </c:ext>
            </c:extLst>
          </c:dPt>
          <c:dLbls>
            <c:dLbl>
              <c:idx val="1"/>
              <c:layout>
                <c:manualLayout>
                  <c:x val="0"/>
                  <c:y val="-1.3925438596491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4122429547703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B5C-4D4C-A8AD-779435A4DF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  <a:latin typeface="Century Gothic"/>
                    <a:cs typeface="Century Gothic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Europe</c:v>
                </c:pt>
                <c:pt idx="1">
                  <c:v>Asia</c:v>
                </c:pt>
                <c:pt idx="2">
                  <c:v>North America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0.38</c:v>
                </c:pt>
                <c:pt idx="1">
                  <c:v>0.3</c:v>
                </c:pt>
                <c:pt idx="2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B5C-4D4C-A8AD-779435A4D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9BB9DB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06-3549-91FA-664881789D5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06-3549-91FA-664881789D5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A1D-43B5-A244-B8B0EE18EE3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A1D-43B5-A244-B8B0EE18EE39}"/>
              </c:ext>
            </c:extLst>
          </c:dPt>
          <c:cat>
            <c:strRef>
              <c:f>Feuil1!$A$2:$A$4</c:f>
              <c:strCache>
                <c:ptCount val="3"/>
                <c:pt idx="0">
                  <c:v>EBITDA
(en Md€)</c:v>
                </c:pt>
                <c:pt idx="1">
                  <c:v>Flux de trésorerie net
(vs 2014)</c:v>
                </c:pt>
                <c:pt idx="2">
                  <c:v>Taux d'endettement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1300</c:v>
                </c:pt>
                <c:pt idx="1">
                  <c:v>1020</c:v>
                </c:pt>
                <c:pt idx="2">
                  <c:v>680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06-3549-91FA-664881789D5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003478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806-3549-91FA-664881789D5E}"/>
              </c:ext>
            </c:extLst>
          </c:dPt>
          <c:cat>
            <c:strRef>
              <c:f>Feuil1!$A$2:$A$4</c:f>
              <c:strCache>
                <c:ptCount val="3"/>
                <c:pt idx="0">
                  <c:v>EBITDA
(en Md€)</c:v>
                </c:pt>
                <c:pt idx="1">
                  <c:v>Flux de trésorerie net
(vs 2014)</c:v>
                </c:pt>
                <c:pt idx="2">
                  <c:v>Taux d'endettement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1400</c:v>
                </c:pt>
                <c:pt idx="1">
                  <c:v>1360</c:v>
                </c:pt>
                <c:pt idx="2">
                  <c:v>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806-3549-91FA-664881789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axId val="309120168"/>
        <c:axId val="309119776"/>
      </c:barChart>
      <c:catAx>
        <c:axId val="30912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rgbClr val="082860"/>
            </a:solidFill>
          </a:ln>
        </c:spPr>
        <c:txPr>
          <a:bodyPr/>
          <a:lstStyle/>
          <a:p>
            <a:pPr>
              <a:defRPr sz="1400" b="1">
                <a:solidFill>
                  <a:srgbClr val="003478"/>
                </a:solidFill>
                <a:latin typeface="Century Gothic" panose="020B0502020202020204" pitchFamily="34" charset="0"/>
              </a:defRPr>
            </a:pPr>
            <a:endParaRPr lang="fr-FR"/>
          </a:p>
        </c:txPr>
        <c:crossAx val="309119776"/>
        <c:crosses val="autoZero"/>
        <c:auto val="1"/>
        <c:lblAlgn val="ctr"/>
        <c:lblOffset val="100"/>
        <c:noMultiLvlLbl val="0"/>
      </c:catAx>
      <c:valAx>
        <c:axId val="309119776"/>
        <c:scaling>
          <c:orientation val="minMax"/>
          <c:max val="17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912016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BB9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06-3549-91FA-664881789D5E}"/>
              </c:ext>
            </c:extLst>
          </c:dPt>
          <c:dPt>
            <c:idx val="1"/>
            <c:invertIfNegative val="0"/>
            <c:bubble3D val="0"/>
            <c:spPr>
              <a:solidFill>
                <a:srgbClr val="9BB9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06-3549-91FA-664881789D5E}"/>
              </c:ext>
            </c:extLst>
          </c:dPt>
          <c:dPt>
            <c:idx val="2"/>
            <c:invertIfNegative val="0"/>
            <c:bubble3D val="0"/>
            <c:spPr>
              <a:solidFill>
                <a:srgbClr val="9BB9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1D-43B5-A244-B8B0EE18EE39}"/>
              </c:ext>
            </c:extLst>
          </c:dPt>
          <c:dPt>
            <c:idx val="3"/>
            <c:invertIfNegative val="0"/>
            <c:bubble3D val="0"/>
            <c:spPr>
              <a:solidFill>
                <a:srgbClr val="00347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1D-43B5-A244-B8B0EE18EE39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784</c:v>
                </c:pt>
                <c:pt idx="1">
                  <c:v>1057</c:v>
                </c:pt>
                <c:pt idx="2">
                  <c:v>1189</c:v>
                </c:pt>
                <c:pt idx="3">
                  <c:v>1391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06-3549-91FA-664881789D5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806-3549-91FA-664881789D5E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806-3549-91FA-664881789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100"/>
        <c:axId val="309121736"/>
        <c:axId val="309122128"/>
      </c:barChart>
      <c:catAx>
        <c:axId val="30912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rgbClr val="082860"/>
            </a:solidFill>
          </a:ln>
        </c:spPr>
        <c:txPr>
          <a:bodyPr/>
          <a:lstStyle/>
          <a:p>
            <a:pPr>
              <a:defRPr sz="1400" b="1">
                <a:solidFill>
                  <a:srgbClr val="003478"/>
                </a:solidFill>
                <a:latin typeface="Century Gothic" panose="020B0502020202020204" pitchFamily="34" charset="0"/>
              </a:defRPr>
            </a:pPr>
            <a:endParaRPr lang="fr-FR"/>
          </a:p>
        </c:txPr>
        <c:crossAx val="309122128"/>
        <c:crosses val="autoZero"/>
        <c:auto val="1"/>
        <c:lblAlgn val="ctr"/>
        <c:lblOffset val="100"/>
        <c:noMultiLvlLbl val="0"/>
      </c:catAx>
      <c:valAx>
        <c:axId val="309122128"/>
        <c:scaling>
          <c:orientation val="minMax"/>
          <c:max val="18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91217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9BB9DB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06-3549-91FA-664881789D5E}"/>
              </c:ext>
            </c:extLst>
          </c:dPt>
          <c:dPt>
            <c:idx val="1"/>
            <c:invertIfNegative val="0"/>
            <c:bubble3D val="0"/>
            <c:spPr>
              <a:solidFill>
                <a:srgbClr val="9BB9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06-3549-91FA-664881789D5E}"/>
              </c:ext>
            </c:extLst>
          </c:dPt>
          <c:dPt>
            <c:idx val="2"/>
            <c:invertIfNegative val="0"/>
            <c:bubble3D val="0"/>
            <c:spPr>
              <a:solidFill>
                <a:srgbClr val="9BB9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1D-43B5-A244-B8B0EE18EE39}"/>
              </c:ext>
            </c:extLst>
          </c:dPt>
          <c:dPt>
            <c:idx val="3"/>
            <c:invertIfNegative val="0"/>
            <c:bubble3D val="0"/>
            <c:spPr>
              <a:solidFill>
                <a:srgbClr val="00347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1D-43B5-A244-B8B0EE18EE39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145</c:v>
                </c:pt>
                <c:pt idx="1">
                  <c:v>442</c:v>
                </c:pt>
                <c:pt idx="2">
                  <c:v>426</c:v>
                </c:pt>
                <c:pt idx="3">
                  <c:v>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06-3549-91FA-664881789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axId val="309122912"/>
        <c:axId val="309397616"/>
      </c:barChart>
      <c:lineChart>
        <c:grouping val="standard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806-3549-91FA-664881789D5E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Feuil1!$C$2:$C$5</c:f>
              <c:numCache>
                <c:formatCode>0%</c:formatCode>
                <c:ptCount val="4"/>
                <c:pt idx="0">
                  <c:v>142.5</c:v>
                </c:pt>
                <c:pt idx="1">
                  <c:v>315</c:v>
                </c:pt>
                <c:pt idx="2">
                  <c:v>270</c:v>
                </c:pt>
                <c:pt idx="3">
                  <c:v>307.5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806-3549-91FA-664881789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122912"/>
        <c:axId val="309397616"/>
      </c:lineChart>
      <c:catAx>
        <c:axId val="30912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rgbClr val="082860"/>
            </a:solidFill>
          </a:ln>
        </c:spPr>
        <c:txPr>
          <a:bodyPr/>
          <a:lstStyle/>
          <a:p>
            <a:pPr>
              <a:defRPr sz="1400" b="1">
                <a:solidFill>
                  <a:srgbClr val="003478"/>
                </a:solidFill>
                <a:latin typeface="Century Gothic" panose="020B0502020202020204" pitchFamily="34" charset="0"/>
              </a:defRPr>
            </a:pPr>
            <a:endParaRPr lang="fr-FR"/>
          </a:p>
        </c:txPr>
        <c:crossAx val="309397616"/>
        <c:crosses val="autoZero"/>
        <c:auto val="1"/>
        <c:lblAlgn val="ctr"/>
        <c:lblOffset val="100"/>
        <c:noMultiLvlLbl val="0"/>
      </c:catAx>
      <c:valAx>
        <c:axId val="309397616"/>
        <c:scaling>
          <c:orientation val="minMax"/>
          <c:max val="7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9122912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9BB9D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BB9DB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06-3549-91FA-664881789D5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06-3549-91FA-664881789D5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A1F-4AAD-A83A-2D0B0CBA9D0E}"/>
              </c:ext>
            </c:extLst>
          </c:dPt>
          <c:dPt>
            <c:idx val="3"/>
            <c:invertIfNegative val="0"/>
            <c:bubble3D val="0"/>
            <c:spPr>
              <a:solidFill>
                <a:srgbClr val="00347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1F-4AAD-A83A-2D0B0CBA9D0E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1.85</c:v>
                </c:pt>
                <c:pt idx="1">
                  <c:v>1.9</c:v>
                </c:pt>
                <c:pt idx="2">
                  <c:v>2.0499999999999998</c:v>
                </c:pt>
                <c:pt idx="3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06-3549-91FA-664881789D5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806-3549-91FA-664881789D5E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806-3549-91FA-664881789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100"/>
        <c:axId val="309400360"/>
        <c:axId val="309400752"/>
      </c:barChart>
      <c:catAx>
        <c:axId val="30940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rgbClr val="082860"/>
            </a:solidFill>
          </a:ln>
        </c:spPr>
        <c:txPr>
          <a:bodyPr/>
          <a:lstStyle/>
          <a:p>
            <a:pPr>
              <a:defRPr sz="1400" b="1">
                <a:solidFill>
                  <a:srgbClr val="003478"/>
                </a:solidFill>
                <a:latin typeface="Century Gothic" panose="020B0502020202020204" pitchFamily="34" charset="0"/>
              </a:defRPr>
            </a:pPr>
            <a:endParaRPr lang="fr-FR"/>
          </a:p>
        </c:txPr>
        <c:crossAx val="309400752"/>
        <c:crosses val="autoZero"/>
        <c:auto val="1"/>
        <c:lblAlgn val="ctr"/>
        <c:lblOffset val="100"/>
        <c:noMultiLvlLbl val="0"/>
      </c:catAx>
      <c:valAx>
        <c:axId val="309400752"/>
        <c:scaling>
          <c:orientation val="minMax"/>
          <c:max val="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940036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882868915997"/>
          <c:y val="5.6742647663824045E-2"/>
          <c:w val="0.79782363020684599"/>
          <c:h val="0.8865147046723520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noFill/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B3-45AF-9941-3EF35D072A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B3-45AF-9941-3EF35D072A2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B3-45AF-9941-3EF35D072A28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B3-45AF-9941-3EF35D072A28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B3-45AF-9941-3EF35D072A2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B3-45AF-9941-3EF35D072A2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342105263158233E-3"/>
                  <c:y val="-2.692251461988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B3-45AF-9941-3EF35D072A28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2"/>
                <c:pt idx="0">
                  <c:v>Commocités</c:v>
                </c:pt>
                <c:pt idx="1">
                  <c:v>Spécialités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5B3-45AF-9941-3EF35D072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882868915997"/>
          <c:y val="5.6742647663824045E-2"/>
          <c:w val="0.79782363020684599"/>
          <c:h val="0.8865147046723520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8C0479"/>
              </a:solidFill>
              <a:ln w="508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E0-4DC8-8562-1D6FB075E2A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508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E0-4DC8-8562-1D6FB075E2A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E0-4DC8-8562-1D6FB075E2A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DE0-4DC8-8562-1D6FB075E2AF}"/>
              </c:ext>
            </c:extLst>
          </c:dPt>
          <c:cat>
            <c:strRef>
              <c:f>Feuil1!$A$2:$A$4</c:f>
              <c:strCache>
                <c:ptCount val="2"/>
                <c:pt idx="0">
                  <c:v>IS + CS</c:v>
                </c:pt>
                <c:pt idx="1">
                  <c:v>HPM + ad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0.24</c:v>
                </c:pt>
                <c:pt idx="1">
                  <c:v>0.3</c:v>
                </c:pt>
                <c:pt idx="2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DE0-4DC8-8562-1D6FB075E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0.6106</cdr:x>
      <cdr:y>0.56428</cdr:y>
    </cdr:from>
    <cdr:to>
      <cdr:x>0.63629</cdr:x>
      <cdr:y>0.61141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4704432" y="2375443"/>
          <a:ext cx="198000" cy="19843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70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40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09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278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848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418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6987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557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fr-FR" sz="1800" b="0" i="0" u="none" strike="noStrike" kern="0" cap="none" spc="0" normalizeH="0" baseline="0" noProof="0" dirty="0" smtClean="0">
            <a:ln>
              <a:noFill/>
            </a:ln>
            <a:solidFill>
              <a:srgbClr val="082860"/>
            </a:solidFill>
            <a:effectLst/>
            <a:uLnTx/>
            <a:uFillTx/>
            <a:latin typeface="Century Gothic"/>
            <a:ea typeface="+mn-ea"/>
            <a:cs typeface="Century Gothic"/>
          </a:endParaRPr>
        </a:p>
      </cdr:txBody>
    </cdr:sp>
  </cdr:relSizeAnchor>
  <cdr:relSizeAnchor xmlns:cdr="http://schemas.openxmlformats.org/drawingml/2006/chartDrawing">
    <cdr:from>
      <cdr:x>0.84795</cdr:x>
      <cdr:y>0.52325</cdr:y>
    </cdr:from>
    <cdr:to>
      <cdr:x>0.87365</cdr:x>
      <cdr:y>0.57038</cdr:y>
    </cdr:to>
    <cdr:sp macro="" textlink="">
      <cdr:nvSpPr>
        <cdr:cNvPr id="3" name="Ellipse 2"/>
        <cdr:cNvSpPr/>
      </cdr:nvSpPr>
      <cdr:spPr>
        <a:xfrm xmlns:a="http://schemas.openxmlformats.org/drawingml/2006/main">
          <a:off x="6533184" y="2202716"/>
          <a:ext cx="198000" cy="19843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70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40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09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278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848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418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6987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557" algn="l" defTabSz="121914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fr-FR" sz="1800" b="0" i="0" u="none" strike="noStrike" kern="0" cap="none" spc="0" normalizeH="0" baseline="0" noProof="0" dirty="0" smtClean="0">
            <a:ln>
              <a:noFill/>
            </a:ln>
            <a:solidFill>
              <a:srgbClr val="082860"/>
            </a:solidFill>
            <a:effectLst/>
            <a:uLnTx/>
            <a:uFillTx/>
            <a:latin typeface="Century Gothic"/>
            <a:ea typeface="+mn-ea"/>
            <a:cs typeface="Century Gothic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3169920" cy="480060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94" y="3"/>
            <a:ext cx="3169920" cy="480060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r">
              <a:defRPr sz="1200"/>
            </a:lvl1pPr>
          </a:lstStyle>
          <a:p>
            <a:fld id="{F40524DC-6BDA-406E-9083-3D5F710B10F8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8" y="9119477"/>
            <a:ext cx="3169920" cy="480060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94" y="9119477"/>
            <a:ext cx="3169920" cy="480060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/>
            </a:lvl1pPr>
          </a:lstStyle>
          <a:p>
            <a:fld id="{3CC44ABB-839E-4CF8-8B76-F8A76A198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024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3169920" cy="480060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94" y="3"/>
            <a:ext cx="3169920" cy="480060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r">
              <a:defRPr sz="1200"/>
            </a:lvl1pPr>
          </a:lstStyle>
          <a:p>
            <a:fld id="{6E8E544F-1776-4A99-A69B-2E0D65178385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4450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5" tIns="47372" rIns="94745" bIns="4737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1" y="4560574"/>
            <a:ext cx="5852160" cy="4320540"/>
          </a:xfrm>
          <a:prstGeom prst="rect">
            <a:avLst/>
          </a:prstGeom>
        </p:spPr>
        <p:txBody>
          <a:bodyPr vert="horz" lIns="94745" tIns="47372" rIns="94745" bIns="4737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8" y="9119477"/>
            <a:ext cx="3169920" cy="480060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94" y="9119477"/>
            <a:ext cx="3169920" cy="480060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/>
            </a:lvl1pPr>
          </a:lstStyle>
          <a:p>
            <a:fld id="{DB5F5F3E-2B9C-41EB-BC23-6707754EC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88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66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5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8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31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34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85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64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72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5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06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48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05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08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0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3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2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54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8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25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5F3E-2B9C-41EB-BC23-6707754EC55C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8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425" y="1365250"/>
            <a:ext cx="11228468" cy="4664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353098"/>
            <a:ext cx="352425" cy="506489"/>
          </a:xfrm>
          <a:prstGeom prst="rect">
            <a:avLst/>
          </a:prstGeom>
        </p:spPr>
        <p:txBody>
          <a:bodyPr/>
          <a:lstStyle/>
          <a:p>
            <a:fld id="{4DE6452B-8DA9-46DD-AEB3-494A979A35B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26654" y="6357822"/>
            <a:ext cx="3788289" cy="501766"/>
          </a:xfrm>
          <a:prstGeom prst="rect">
            <a:avLst/>
          </a:prstGeom>
        </p:spPr>
        <p:txBody>
          <a:bodyPr vert="horz" lIns="0" tIns="60948" rIns="121898" bIns="60948" rtlCol="0" anchor="ctr"/>
          <a:lstStyle>
            <a:lvl1pPr algn="ctr">
              <a:defRPr sz="900" cap="all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fr-FR" smtClean="0"/>
              <a:t>2016 full year 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77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PTintercalaire 1-TLH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4823" cy="68595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31518" y="3724446"/>
            <a:ext cx="10836295" cy="2232248"/>
          </a:xfrm>
          <a:noFill/>
        </p:spPr>
        <p:txBody>
          <a:bodyPr>
            <a:normAutofit/>
          </a:bodyPr>
          <a:lstStyle>
            <a:lvl1pPr>
              <a:defRPr sz="4800" baseline="0"/>
            </a:lvl1pPr>
          </a:lstStyle>
          <a:p>
            <a:r>
              <a:rPr lang="fr-FR" dirty="0" smtClean="0"/>
              <a:t>Titre de La slide intercalaire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 hasCustomPrompt="1"/>
          </p:nvPr>
        </p:nvSpPr>
        <p:spPr>
          <a:xfrm>
            <a:off x="741915" y="5039834"/>
            <a:ext cx="7200974" cy="1368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cap="all" baseline="0"/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94780" y="5814335"/>
            <a:ext cx="2866668" cy="5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20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4823" cy="68595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31518" y="3724446"/>
            <a:ext cx="10836295" cy="2232248"/>
          </a:xfrm>
          <a:noFill/>
        </p:spPr>
        <p:txBody>
          <a:bodyPr>
            <a:normAutofit/>
          </a:bodyPr>
          <a:lstStyle>
            <a:lvl1pPr>
              <a:defRPr sz="4800" baseline="0"/>
            </a:lvl1pPr>
          </a:lstStyle>
          <a:p>
            <a:r>
              <a:rPr lang="fr-FR" dirty="0" smtClean="0"/>
              <a:t>Titre de La slide intercalaire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 hasCustomPrompt="1"/>
          </p:nvPr>
        </p:nvSpPr>
        <p:spPr>
          <a:xfrm>
            <a:off x="741915" y="5039834"/>
            <a:ext cx="7200974" cy="1368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cap="all" baseline="0"/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94780" y="5814335"/>
            <a:ext cx="2866668" cy="5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73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4821" cy="68595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31518" y="3724446"/>
            <a:ext cx="10836295" cy="2232248"/>
          </a:xfrm>
          <a:noFill/>
        </p:spPr>
        <p:txBody>
          <a:bodyPr>
            <a:normAutofit/>
          </a:bodyPr>
          <a:lstStyle>
            <a:lvl1pPr>
              <a:defRPr sz="4800" baseline="0"/>
            </a:lvl1pPr>
          </a:lstStyle>
          <a:p>
            <a:r>
              <a:rPr lang="fr-FR" dirty="0" smtClean="0"/>
              <a:t>Titre de La slide intercalaire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 hasCustomPrompt="1"/>
          </p:nvPr>
        </p:nvSpPr>
        <p:spPr>
          <a:xfrm>
            <a:off x="741915" y="5039834"/>
            <a:ext cx="7200974" cy="1368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cap="all" baseline="0"/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94780" y="5814335"/>
            <a:ext cx="2866668" cy="5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72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4821" cy="68595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31518" y="3724446"/>
            <a:ext cx="10836295" cy="2232248"/>
          </a:xfrm>
          <a:noFill/>
        </p:spPr>
        <p:txBody>
          <a:bodyPr>
            <a:normAutofit/>
          </a:bodyPr>
          <a:lstStyle>
            <a:lvl1pPr>
              <a:defRPr sz="4800" baseline="0"/>
            </a:lvl1pPr>
          </a:lstStyle>
          <a:p>
            <a:r>
              <a:rPr lang="fr-FR" dirty="0" smtClean="0"/>
              <a:t>Titre de La slide intercalaire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 hasCustomPrompt="1"/>
          </p:nvPr>
        </p:nvSpPr>
        <p:spPr>
          <a:xfrm>
            <a:off x="741915" y="5039834"/>
            <a:ext cx="7200974" cy="1368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cap="all" baseline="0"/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94780" y="5814335"/>
            <a:ext cx="2866668" cy="5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72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4821" cy="68595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31518" y="3724446"/>
            <a:ext cx="10836295" cy="2232248"/>
          </a:xfrm>
          <a:noFill/>
        </p:spPr>
        <p:txBody>
          <a:bodyPr>
            <a:normAutofit/>
          </a:bodyPr>
          <a:lstStyle>
            <a:lvl1pPr>
              <a:defRPr sz="4800" baseline="0"/>
            </a:lvl1pPr>
          </a:lstStyle>
          <a:p>
            <a:r>
              <a:rPr lang="fr-FR" dirty="0" smtClean="0"/>
              <a:t>Titre de La slide intercalaire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 hasCustomPrompt="1"/>
          </p:nvPr>
        </p:nvSpPr>
        <p:spPr>
          <a:xfrm>
            <a:off x="741915" y="5039834"/>
            <a:ext cx="7200974" cy="1368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cap="all" baseline="0"/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94780" y="5814335"/>
            <a:ext cx="2866668" cy="5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71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1511" cy="68633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31518" y="3724446"/>
            <a:ext cx="10836295" cy="2232248"/>
          </a:xfrm>
          <a:noFill/>
        </p:spPr>
        <p:txBody>
          <a:bodyPr>
            <a:normAutofit/>
          </a:bodyPr>
          <a:lstStyle>
            <a:lvl1pPr>
              <a:defRPr sz="4800" baseline="0"/>
            </a:lvl1pPr>
          </a:lstStyle>
          <a:p>
            <a:r>
              <a:rPr lang="fr-FR" dirty="0" smtClean="0"/>
              <a:t>Titre de La slide intercalaire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 hasCustomPrompt="1"/>
          </p:nvPr>
        </p:nvSpPr>
        <p:spPr>
          <a:xfrm>
            <a:off x="741915" y="5039834"/>
            <a:ext cx="7200974" cy="1368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cap="all" baseline="0"/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94780" y="5814335"/>
            <a:ext cx="2866668" cy="5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18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" y="6321"/>
            <a:ext cx="12189684" cy="6853268"/>
          </a:xfrm>
          <a:prstGeom prst="rect">
            <a:avLst/>
          </a:prstGeom>
        </p:spPr>
      </p:pic>
      <p:sp>
        <p:nvSpPr>
          <p:cNvPr id="8" name="Freeform 6"/>
          <p:cNvSpPr>
            <a:spLocks noChangeAspect="1"/>
          </p:cNvSpPr>
          <p:nvPr userDrawn="1"/>
        </p:nvSpPr>
        <p:spPr bwMode="auto">
          <a:xfrm>
            <a:off x="1" y="698199"/>
            <a:ext cx="12190412" cy="6166917"/>
          </a:xfrm>
          <a:custGeom>
            <a:avLst/>
            <a:gdLst>
              <a:gd name="T0" fmla="*/ 6269 w 10564"/>
              <a:gd name="T1" fmla="*/ 2376 h 5348"/>
              <a:gd name="T2" fmla="*/ 0 w 10564"/>
              <a:gd name="T3" fmla="*/ 2376 h 5348"/>
              <a:gd name="T4" fmla="*/ 0 w 10564"/>
              <a:gd name="T5" fmla="*/ 3519 h 5348"/>
              <a:gd name="T6" fmla="*/ 0 w 10564"/>
              <a:gd name="T7" fmla="*/ 4568 h 5348"/>
              <a:gd name="T8" fmla="*/ 0 w 10564"/>
              <a:gd name="T9" fmla="*/ 5348 h 5348"/>
              <a:gd name="T10" fmla="*/ 10564 w 10564"/>
              <a:gd name="T11" fmla="*/ 5348 h 5348"/>
              <a:gd name="T12" fmla="*/ 10564 w 10564"/>
              <a:gd name="T13" fmla="*/ 4568 h 5348"/>
              <a:gd name="T14" fmla="*/ 10564 w 10564"/>
              <a:gd name="T15" fmla="*/ 3519 h 5348"/>
              <a:gd name="T16" fmla="*/ 10564 w 10564"/>
              <a:gd name="T17" fmla="*/ 0 h 5348"/>
              <a:gd name="T18" fmla="*/ 6269 w 10564"/>
              <a:gd name="T19" fmla="*/ 2376 h 5348"/>
              <a:gd name="connsiteX0" fmla="*/ 4586 w 10000"/>
              <a:gd name="connsiteY0" fmla="*/ 4439 h 10000"/>
              <a:gd name="connsiteX1" fmla="*/ 0 w 10000"/>
              <a:gd name="connsiteY1" fmla="*/ 4443 h 10000"/>
              <a:gd name="connsiteX2" fmla="*/ 0 w 10000"/>
              <a:gd name="connsiteY2" fmla="*/ 6580 h 10000"/>
              <a:gd name="connsiteX3" fmla="*/ 0 w 10000"/>
              <a:gd name="connsiteY3" fmla="*/ 8542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8542 h 10000"/>
              <a:gd name="connsiteX7" fmla="*/ 10000 w 10000"/>
              <a:gd name="connsiteY7" fmla="*/ 6580 h 10000"/>
              <a:gd name="connsiteX8" fmla="*/ 10000 w 10000"/>
              <a:gd name="connsiteY8" fmla="*/ 0 h 10000"/>
              <a:gd name="connsiteX9" fmla="*/ 4586 w 10000"/>
              <a:gd name="connsiteY9" fmla="*/ 443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4586" y="4439"/>
                </a:moveTo>
                <a:lnTo>
                  <a:pt x="0" y="4443"/>
                </a:lnTo>
                <a:lnTo>
                  <a:pt x="0" y="6580"/>
                </a:lnTo>
                <a:lnTo>
                  <a:pt x="0" y="8542"/>
                </a:lnTo>
                <a:lnTo>
                  <a:pt x="0" y="10000"/>
                </a:lnTo>
                <a:lnTo>
                  <a:pt x="10000" y="10000"/>
                </a:lnTo>
                <a:lnTo>
                  <a:pt x="10000" y="8542"/>
                </a:lnTo>
                <a:lnTo>
                  <a:pt x="10000" y="6580"/>
                </a:lnTo>
                <a:lnTo>
                  <a:pt x="10000" y="0"/>
                </a:lnTo>
                <a:lnTo>
                  <a:pt x="4586" y="4439"/>
                </a:lnTo>
                <a:close/>
              </a:path>
            </a:pathLst>
          </a:custGeom>
          <a:solidFill>
            <a:schemeClr val="bg1"/>
          </a:solidFill>
          <a:ln w="1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4888" y="3675147"/>
            <a:ext cx="8832926" cy="509622"/>
          </a:xfrm>
        </p:spPr>
        <p:txBody>
          <a:bodyPr anchor="t">
            <a:normAutofit/>
          </a:bodyPr>
          <a:lstStyle>
            <a:lvl1pPr>
              <a:defRPr sz="2000" baseline="0"/>
            </a:lvl1pPr>
          </a:lstStyle>
          <a:p>
            <a:r>
              <a:rPr lang="fr-FR" dirty="0" smtClean="0"/>
              <a:t>Titre de La première section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 hasCustomPrompt="1"/>
          </p:nvPr>
        </p:nvSpPr>
        <p:spPr>
          <a:xfrm>
            <a:off x="2734888" y="4021283"/>
            <a:ext cx="8832926" cy="488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fr-FR" dirty="0" smtClean="0"/>
              <a:t>SOUS-TITRE de la section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94780" y="5814335"/>
            <a:ext cx="2866668" cy="5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u contenu 13"/>
          <p:cNvSpPr>
            <a:spLocks noGrp="1"/>
          </p:cNvSpPr>
          <p:nvPr>
            <p:ph sz="quarter" idx="11" hasCustomPrompt="1"/>
          </p:nvPr>
        </p:nvSpPr>
        <p:spPr>
          <a:xfrm>
            <a:off x="2734888" y="5089498"/>
            <a:ext cx="8832926" cy="488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fr-FR" dirty="0" smtClean="0"/>
              <a:t>SOUS-TITRE de la section</a:t>
            </a:r>
          </a:p>
        </p:txBody>
      </p:sp>
      <p:sp>
        <p:nvSpPr>
          <p:cNvPr id="18" name="Espace réservé du contenu 13"/>
          <p:cNvSpPr>
            <a:spLocks noGrp="1"/>
          </p:cNvSpPr>
          <p:nvPr>
            <p:ph sz="quarter" idx="12" hasCustomPrompt="1"/>
          </p:nvPr>
        </p:nvSpPr>
        <p:spPr>
          <a:xfrm>
            <a:off x="2734888" y="4745095"/>
            <a:ext cx="8832926" cy="4886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Titre de La seconde section</a:t>
            </a:r>
          </a:p>
        </p:txBody>
      </p:sp>
      <p:sp>
        <p:nvSpPr>
          <p:cNvPr id="19" name="Espace réservé du contenu 13"/>
          <p:cNvSpPr>
            <a:spLocks noGrp="1"/>
          </p:cNvSpPr>
          <p:nvPr>
            <p:ph sz="quarter" idx="13" hasCustomPrompt="1"/>
          </p:nvPr>
        </p:nvSpPr>
        <p:spPr>
          <a:xfrm>
            <a:off x="2734888" y="6147595"/>
            <a:ext cx="8832926" cy="488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fr-FR" dirty="0" smtClean="0"/>
              <a:t>SOUS-TITRE de la section</a:t>
            </a:r>
          </a:p>
        </p:txBody>
      </p:sp>
      <p:sp>
        <p:nvSpPr>
          <p:cNvPr id="20" name="Espace réservé du contenu 13"/>
          <p:cNvSpPr>
            <a:spLocks noGrp="1"/>
          </p:cNvSpPr>
          <p:nvPr>
            <p:ph sz="quarter" idx="14" hasCustomPrompt="1"/>
          </p:nvPr>
        </p:nvSpPr>
        <p:spPr>
          <a:xfrm>
            <a:off x="2734888" y="5768267"/>
            <a:ext cx="8832926" cy="4886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Titre de La troisième section</a:t>
            </a:r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2032524" y="3700581"/>
            <a:ext cx="392210" cy="386400"/>
            <a:chOff x="2287588" y="806450"/>
            <a:chExt cx="428625" cy="422276"/>
          </a:xfrm>
        </p:grpSpPr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22875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23764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24638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Oval 31"/>
            <p:cNvSpPr>
              <a:spLocks noChangeArrowheads="1"/>
            </p:cNvSpPr>
            <p:nvPr/>
          </p:nvSpPr>
          <p:spPr bwMode="auto">
            <a:xfrm>
              <a:off x="25527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26416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49525" y="1068388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auto">
            <a:xfrm>
              <a:off x="2549525" y="893763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2463800" y="806450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Oval 36"/>
            <p:cNvSpPr>
              <a:spLocks noChangeArrowheads="1"/>
            </p:cNvSpPr>
            <p:nvPr/>
          </p:nvSpPr>
          <p:spPr bwMode="auto">
            <a:xfrm>
              <a:off x="2463800" y="1154113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0" name="Groupe 29"/>
          <p:cNvGrpSpPr/>
          <p:nvPr userDrawn="1"/>
        </p:nvGrpSpPr>
        <p:grpSpPr>
          <a:xfrm>
            <a:off x="2032524" y="4794032"/>
            <a:ext cx="392210" cy="386400"/>
            <a:chOff x="2287588" y="806450"/>
            <a:chExt cx="428625" cy="422276"/>
          </a:xfrm>
        </p:grpSpPr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22875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3764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24638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25527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6416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49525" y="1068388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2549525" y="893763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2463800" y="806450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2463800" y="1154113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0" name="Groupe 39"/>
          <p:cNvGrpSpPr/>
          <p:nvPr userDrawn="1"/>
        </p:nvGrpSpPr>
        <p:grpSpPr>
          <a:xfrm>
            <a:off x="2032524" y="5844154"/>
            <a:ext cx="392210" cy="386400"/>
            <a:chOff x="2287588" y="806450"/>
            <a:chExt cx="428625" cy="422276"/>
          </a:xfrm>
        </p:grpSpPr>
        <p:sp>
          <p:nvSpPr>
            <p:cNvPr id="41" name="Oval 28"/>
            <p:cNvSpPr>
              <a:spLocks noChangeArrowheads="1"/>
            </p:cNvSpPr>
            <p:nvPr/>
          </p:nvSpPr>
          <p:spPr bwMode="auto">
            <a:xfrm>
              <a:off x="22875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Oval 29"/>
            <p:cNvSpPr>
              <a:spLocks noChangeArrowheads="1"/>
            </p:cNvSpPr>
            <p:nvPr/>
          </p:nvSpPr>
          <p:spPr bwMode="auto">
            <a:xfrm>
              <a:off x="23764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24638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Oval 31"/>
            <p:cNvSpPr>
              <a:spLocks noChangeArrowheads="1"/>
            </p:cNvSpPr>
            <p:nvPr/>
          </p:nvSpPr>
          <p:spPr bwMode="auto">
            <a:xfrm>
              <a:off x="25527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6416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49525" y="1068388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Oval 34"/>
            <p:cNvSpPr>
              <a:spLocks noChangeArrowheads="1"/>
            </p:cNvSpPr>
            <p:nvPr/>
          </p:nvSpPr>
          <p:spPr bwMode="auto">
            <a:xfrm>
              <a:off x="2549525" y="893763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auto">
            <a:xfrm>
              <a:off x="2463800" y="806450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Oval 36"/>
            <p:cNvSpPr>
              <a:spLocks noChangeArrowheads="1"/>
            </p:cNvSpPr>
            <p:nvPr/>
          </p:nvSpPr>
          <p:spPr bwMode="auto">
            <a:xfrm>
              <a:off x="2463800" y="1154113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5348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353098"/>
            <a:ext cx="352425" cy="506489"/>
          </a:xfrm>
          <a:prstGeom prst="rect">
            <a:avLst/>
          </a:prstGeom>
        </p:spPr>
        <p:txBody>
          <a:bodyPr/>
          <a:lstStyle/>
          <a:p>
            <a:fld id="{4DE6452B-8DA9-46DD-AEB3-494A979A35B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26654" y="6357822"/>
            <a:ext cx="3788289" cy="501766"/>
          </a:xfrm>
          <a:prstGeom prst="rect">
            <a:avLst/>
          </a:prstGeom>
        </p:spPr>
        <p:txBody>
          <a:bodyPr vert="horz" lIns="0" tIns="60948" rIns="121898" bIns="60948" rtlCol="0" anchor="ctr"/>
          <a:lstStyle>
            <a:lvl1pPr algn="ctr">
              <a:defRPr sz="900" cap="all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fr-FR" smtClean="0"/>
              <a:t>2016 full year results</a:t>
            </a:r>
            <a:endParaRPr lang="fr-FR" dirty="0"/>
          </a:p>
        </p:txBody>
      </p:sp>
      <p:sp>
        <p:nvSpPr>
          <p:cNvPr id="10" name="Espace réservé du contenu 13"/>
          <p:cNvSpPr>
            <a:spLocks noGrp="1"/>
          </p:cNvSpPr>
          <p:nvPr>
            <p:ph sz="quarter" idx="10" hasCustomPrompt="1"/>
          </p:nvPr>
        </p:nvSpPr>
        <p:spPr>
          <a:xfrm>
            <a:off x="1058914" y="1857901"/>
            <a:ext cx="10508899" cy="487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fr-FR" dirty="0" smtClean="0"/>
              <a:t>SOUS-TITRE de la section</a:t>
            </a:r>
          </a:p>
        </p:txBody>
      </p:sp>
      <p:sp>
        <p:nvSpPr>
          <p:cNvPr id="15" name="Espace réservé du contenu 13"/>
          <p:cNvSpPr>
            <a:spLocks noGrp="1"/>
          </p:cNvSpPr>
          <p:nvPr>
            <p:ph sz="quarter" idx="11" hasCustomPrompt="1"/>
          </p:nvPr>
        </p:nvSpPr>
        <p:spPr>
          <a:xfrm>
            <a:off x="1058914" y="2766294"/>
            <a:ext cx="10508899" cy="488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fr-FR" dirty="0" smtClean="0"/>
              <a:t>SOUS-TITRE de la section</a:t>
            </a:r>
          </a:p>
        </p:txBody>
      </p:sp>
      <p:sp>
        <p:nvSpPr>
          <p:cNvPr id="16" name="Espace réservé du contenu 13"/>
          <p:cNvSpPr>
            <a:spLocks noGrp="1"/>
          </p:cNvSpPr>
          <p:nvPr>
            <p:ph sz="quarter" idx="14" hasCustomPrompt="1"/>
          </p:nvPr>
        </p:nvSpPr>
        <p:spPr>
          <a:xfrm>
            <a:off x="1058914" y="2360270"/>
            <a:ext cx="10508899" cy="406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Titre de La seconde section</a:t>
            </a:r>
          </a:p>
        </p:txBody>
      </p:sp>
      <p:sp>
        <p:nvSpPr>
          <p:cNvPr id="27" name="Espace réservé du contenu 13"/>
          <p:cNvSpPr>
            <a:spLocks noGrp="1"/>
          </p:cNvSpPr>
          <p:nvPr>
            <p:ph sz="quarter" idx="21" hasCustomPrompt="1"/>
          </p:nvPr>
        </p:nvSpPr>
        <p:spPr>
          <a:xfrm>
            <a:off x="1058914" y="1432827"/>
            <a:ext cx="10508899" cy="4154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Titre de La première section</a:t>
            </a:r>
          </a:p>
        </p:txBody>
      </p:sp>
      <p:sp>
        <p:nvSpPr>
          <p:cNvPr id="37" name="Espace réservé du contenu 13"/>
          <p:cNvSpPr>
            <a:spLocks noGrp="1"/>
          </p:cNvSpPr>
          <p:nvPr>
            <p:ph sz="quarter" idx="22" hasCustomPrompt="1"/>
          </p:nvPr>
        </p:nvSpPr>
        <p:spPr>
          <a:xfrm>
            <a:off x="1058914" y="3693366"/>
            <a:ext cx="10508899" cy="487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fr-FR" dirty="0" smtClean="0"/>
              <a:t>SOUS-TITRE de la section</a:t>
            </a:r>
          </a:p>
        </p:txBody>
      </p:sp>
      <p:sp>
        <p:nvSpPr>
          <p:cNvPr id="40" name="Espace réservé du contenu 13"/>
          <p:cNvSpPr>
            <a:spLocks noGrp="1"/>
          </p:cNvSpPr>
          <p:nvPr>
            <p:ph sz="quarter" idx="23" hasCustomPrompt="1"/>
          </p:nvPr>
        </p:nvSpPr>
        <p:spPr>
          <a:xfrm>
            <a:off x="1058914" y="4601759"/>
            <a:ext cx="10508899" cy="488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fr-FR" dirty="0" smtClean="0"/>
              <a:t>SOUS-TITRE de la section</a:t>
            </a:r>
          </a:p>
        </p:txBody>
      </p:sp>
      <p:sp>
        <p:nvSpPr>
          <p:cNvPr id="41" name="Espace réservé du contenu 13"/>
          <p:cNvSpPr>
            <a:spLocks noGrp="1"/>
          </p:cNvSpPr>
          <p:nvPr>
            <p:ph sz="quarter" idx="24" hasCustomPrompt="1"/>
          </p:nvPr>
        </p:nvSpPr>
        <p:spPr>
          <a:xfrm>
            <a:off x="1058914" y="4195735"/>
            <a:ext cx="10508899" cy="406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Titre de La quatrième section</a:t>
            </a:r>
          </a:p>
        </p:txBody>
      </p:sp>
      <p:sp>
        <p:nvSpPr>
          <p:cNvPr id="42" name="Espace réservé du contenu 13"/>
          <p:cNvSpPr>
            <a:spLocks noGrp="1"/>
          </p:cNvSpPr>
          <p:nvPr>
            <p:ph sz="quarter" idx="25" hasCustomPrompt="1"/>
          </p:nvPr>
        </p:nvSpPr>
        <p:spPr>
          <a:xfrm>
            <a:off x="1058914" y="3268292"/>
            <a:ext cx="10508899" cy="4154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Titre de La troisième section</a:t>
            </a:r>
          </a:p>
        </p:txBody>
      </p:sp>
      <p:sp>
        <p:nvSpPr>
          <p:cNvPr id="44" name="Espace réservé du contenu 13"/>
          <p:cNvSpPr>
            <a:spLocks noGrp="1"/>
          </p:cNvSpPr>
          <p:nvPr>
            <p:ph sz="quarter" idx="26" hasCustomPrompt="1"/>
          </p:nvPr>
        </p:nvSpPr>
        <p:spPr>
          <a:xfrm>
            <a:off x="1058914" y="5518117"/>
            <a:ext cx="10508899" cy="488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fr-FR" dirty="0" smtClean="0"/>
              <a:t>SOUS-TITRE de la section</a:t>
            </a:r>
          </a:p>
        </p:txBody>
      </p:sp>
      <p:sp>
        <p:nvSpPr>
          <p:cNvPr id="45" name="Espace réservé du contenu 13"/>
          <p:cNvSpPr>
            <a:spLocks noGrp="1"/>
          </p:cNvSpPr>
          <p:nvPr>
            <p:ph sz="quarter" idx="27" hasCustomPrompt="1"/>
          </p:nvPr>
        </p:nvSpPr>
        <p:spPr>
          <a:xfrm>
            <a:off x="1058914" y="5112093"/>
            <a:ext cx="10508899" cy="406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Titre de La cinquième section</a:t>
            </a:r>
          </a:p>
        </p:txBody>
      </p:sp>
      <p:grpSp>
        <p:nvGrpSpPr>
          <p:cNvPr id="20" name="Groupe 19"/>
          <p:cNvGrpSpPr/>
          <p:nvPr userDrawn="1"/>
        </p:nvGrpSpPr>
        <p:grpSpPr>
          <a:xfrm>
            <a:off x="354487" y="1456914"/>
            <a:ext cx="392210" cy="386400"/>
            <a:chOff x="2287588" y="806450"/>
            <a:chExt cx="428625" cy="422276"/>
          </a:xfrm>
        </p:grpSpPr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22875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23764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24638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Oval 31"/>
            <p:cNvSpPr>
              <a:spLocks noChangeArrowheads="1"/>
            </p:cNvSpPr>
            <p:nvPr/>
          </p:nvSpPr>
          <p:spPr bwMode="auto">
            <a:xfrm>
              <a:off x="25527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26416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49525" y="1068388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2549525" y="893763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2463800" y="806450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2463800" y="1154113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1" name="Groupe 30"/>
          <p:cNvGrpSpPr/>
          <p:nvPr userDrawn="1"/>
        </p:nvGrpSpPr>
        <p:grpSpPr>
          <a:xfrm>
            <a:off x="354487" y="2372528"/>
            <a:ext cx="392210" cy="386400"/>
            <a:chOff x="2287588" y="806450"/>
            <a:chExt cx="428625" cy="422276"/>
          </a:xfrm>
        </p:grpSpPr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22875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23764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24638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25527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26416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49525" y="1068388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Oval 34"/>
            <p:cNvSpPr>
              <a:spLocks noChangeArrowheads="1"/>
            </p:cNvSpPr>
            <p:nvPr/>
          </p:nvSpPr>
          <p:spPr bwMode="auto">
            <a:xfrm>
              <a:off x="2549525" y="893763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auto">
            <a:xfrm>
              <a:off x="2463800" y="806450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Oval 36"/>
            <p:cNvSpPr>
              <a:spLocks noChangeArrowheads="1"/>
            </p:cNvSpPr>
            <p:nvPr/>
          </p:nvSpPr>
          <p:spPr bwMode="auto">
            <a:xfrm>
              <a:off x="2463800" y="1154113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0" name="Groupe 49"/>
          <p:cNvGrpSpPr/>
          <p:nvPr userDrawn="1"/>
        </p:nvGrpSpPr>
        <p:grpSpPr>
          <a:xfrm>
            <a:off x="354487" y="3296272"/>
            <a:ext cx="392210" cy="386400"/>
            <a:chOff x="2287588" y="806450"/>
            <a:chExt cx="428625" cy="422276"/>
          </a:xfrm>
        </p:grpSpPr>
        <p:sp>
          <p:nvSpPr>
            <p:cNvPr id="51" name="Oval 28"/>
            <p:cNvSpPr>
              <a:spLocks noChangeArrowheads="1"/>
            </p:cNvSpPr>
            <p:nvPr/>
          </p:nvSpPr>
          <p:spPr bwMode="auto">
            <a:xfrm>
              <a:off x="22875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Oval 29"/>
            <p:cNvSpPr>
              <a:spLocks noChangeArrowheads="1"/>
            </p:cNvSpPr>
            <p:nvPr/>
          </p:nvSpPr>
          <p:spPr bwMode="auto">
            <a:xfrm>
              <a:off x="23764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Oval 30"/>
            <p:cNvSpPr>
              <a:spLocks noChangeArrowheads="1"/>
            </p:cNvSpPr>
            <p:nvPr/>
          </p:nvSpPr>
          <p:spPr bwMode="auto">
            <a:xfrm>
              <a:off x="24638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Oval 31"/>
            <p:cNvSpPr>
              <a:spLocks noChangeArrowheads="1"/>
            </p:cNvSpPr>
            <p:nvPr/>
          </p:nvSpPr>
          <p:spPr bwMode="auto">
            <a:xfrm>
              <a:off x="25527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Oval 32"/>
            <p:cNvSpPr>
              <a:spLocks noChangeArrowheads="1"/>
            </p:cNvSpPr>
            <p:nvPr/>
          </p:nvSpPr>
          <p:spPr bwMode="auto">
            <a:xfrm>
              <a:off x="26416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auto">
            <a:xfrm>
              <a:off x="2549525" y="1068388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Oval 34"/>
            <p:cNvSpPr>
              <a:spLocks noChangeArrowheads="1"/>
            </p:cNvSpPr>
            <p:nvPr/>
          </p:nvSpPr>
          <p:spPr bwMode="auto">
            <a:xfrm>
              <a:off x="2549525" y="893763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Oval 35"/>
            <p:cNvSpPr>
              <a:spLocks noChangeArrowheads="1"/>
            </p:cNvSpPr>
            <p:nvPr/>
          </p:nvSpPr>
          <p:spPr bwMode="auto">
            <a:xfrm>
              <a:off x="2463800" y="806450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Oval 36"/>
            <p:cNvSpPr>
              <a:spLocks noChangeArrowheads="1"/>
            </p:cNvSpPr>
            <p:nvPr/>
          </p:nvSpPr>
          <p:spPr bwMode="auto">
            <a:xfrm>
              <a:off x="2463800" y="1154113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0" name="Groupe 59"/>
          <p:cNvGrpSpPr/>
          <p:nvPr userDrawn="1"/>
        </p:nvGrpSpPr>
        <p:grpSpPr>
          <a:xfrm>
            <a:off x="354487" y="4215951"/>
            <a:ext cx="392210" cy="386400"/>
            <a:chOff x="2287588" y="806450"/>
            <a:chExt cx="428625" cy="422276"/>
          </a:xfrm>
        </p:grpSpPr>
        <p:sp>
          <p:nvSpPr>
            <p:cNvPr id="61" name="Oval 28"/>
            <p:cNvSpPr>
              <a:spLocks noChangeArrowheads="1"/>
            </p:cNvSpPr>
            <p:nvPr/>
          </p:nvSpPr>
          <p:spPr bwMode="auto">
            <a:xfrm>
              <a:off x="22875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29"/>
            <p:cNvSpPr>
              <a:spLocks noChangeArrowheads="1"/>
            </p:cNvSpPr>
            <p:nvPr/>
          </p:nvSpPr>
          <p:spPr bwMode="auto">
            <a:xfrm>
              <a:off x="23764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Oval 30"/>
            <p:cNvSpPr>
              <a:spLocks noChangeArrowheads="1"/>
            </p:cNvSpPr>
            <p:nvPr/>
          </p:nvSpPr>
          <p:spPr bwMode="auto">
            <a:xfrm>
              <a:off x="24638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Oval 31"/>
            <p:cNvSpPr>
              <a:spLocks noChangeArrowheads="1"/>
            </p:cNvSpPr>
            <p:nvPr/>
          </p:nvSpPr>
          <p:spPr bwMode="auto">
            <a:xfrm>
              <a:off x="25527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6416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49525" y="1068388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Oval 34"/>
            <p:cNvSpPr>
              <a:spLocks noChangeArrowheads="1"/>
            </p:cNvSpPr>
            <p:nvPr/>
          </p:nvSpPr>
          <p:spPr bwMode="auto">
            <a:xfrm>
              <a:off x="2549525" y="893763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Oval 35"/>
            <p:cNvSpPr>
              <a:spLocks noChangeArrowheads="1"/>
            </p:cNvSpPr>
            <p:nvPr/>
          </p:nvSpPr>
          <p:spPr bwMode="auto">
            <a:xfrm>
              <a:off x="2463800" y="806450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Oval 36"/>
            <p:cNvSpPr>
              <a:spLocks noChangeArrowheads="1"/>
            </p:cNvSpPr>
            <p:nvPr/>
          </p:nvSpPr>
          <p:spPr bwMode="auto">
            <a:xfrm>
              <a:off x="2463800" y="1154113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0" name="Groupe 69"/>
          <p:cNvGrpSpPr/>
          <p:nvPr userDrawn="1"/>
        </p:nvGrpSpPr>
        <p:grpSpPr>
          <a:xfrm>
            <a:off x="354487" y="5136479"/>
            <a:ext cx="392210" cy="386400"/>
            <a:chOff x="2287588" y="806450"/>
            <a:chExt cx="428625" cy="422276"/>
          </a:xfrm>
        </p:grpSpPr>
        <p:sp>
          <p:nvSpPr>
            <p:cNvPr id="71" name="Oval 28"/>
            <p:cNvSpPr>
              <a:spLocks noChangeArrowheads="1"/>
            </p:cNvSpPr>
            <p:nvPr/>
          </p:nvSpPr>
          <p:spPr bwMode="auto">
            <a:xfrm>
              <a:off x="22875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Oval 29"/>
            <p:cNvSpPr>
              <a:spLocks noChangeArrowheads="1"/>
            </p:cNvSpPr>
            <p:nvPr/>
          </p:nvSpPr>
          <p:spPr bwMode="auto">
            <a:xfrm>
              <a:off x="23764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Oval 30"/>
            <p:cNvSpPr>
              <a:spLocks noChangeArrowheads="1"/>
            </p:cNvSpPr>
            <p:nvPr/>
          </p:nvSpPr>
          <p:spPr bwMode="auto">
            <a:xfrm>
              <a:off x="24638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25527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Oval 32"/>
            <p:cNvSpPr>
              <a:spLocks noChangeArrowheads="1"/>
            </p:cNvSpPr>
            <p:nvPr/>
          </p:nvSpPr>
          <p:spPr bwMode="auto">
            <a:xfrm>
              <a:off x="26416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Oval 33"/>
            <p:cNvSpPr>
              <a:spLocks noChangeArrowheads="1"/>
            </p:cNvSpPr>
            <p:nvPr/>
          </p:nvSpPr>
          <p:spPr bwMode="auto">
            <a:xfrm>
              <a:off x="2549525" y="1068388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Oval 34"/>
            <p:cNvSpPr>
              <a:spLocks noChangeArrowheads="1"/>
            </p:cNvSpPr>
            <p:nvPr/>
          </p:nvSpPr>
          <p:spPr bwMode="auto">
            <a:xfrm>
              <a:off x="2549525" y="893763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Oval 35"/>
            <p:cNvSpPr>
              <a:spLocks noChangeArrowheads="1"/>
            </p:cNvSpPr>
            <p:nvPr/>
          </p:nvSpPr>
          <p:spPr bwMode="auto">
            <a:xfrm>
              <a:off x="2463800" y="806450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Oval 36"/>
            <p:cNvSpPr>
              <a:spLocks noChangeArrowheads="1"/>
            </p:cNvSpPr>
            <p:nvPr/>
          </p:nvSpPr>
          <p:spPr bwMode="auto">
            <a:xfrm>
              <a:off x="2463800" y="1154113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036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" y="6321"/>
            <a:ext cx="12189684" cy="6853268"/>
          </a:xfrm>
          <a:prstGeom prst="rect">
            <a:avLst/>
          </a:prstGeom>
        </p:spPr>
      </p:pic>
      <p:sp>
        <p:nvSpPr>
          <p:cNvPr id="8" name="Freeform 6"/>
          <p:cNvSpPr>
            <a:spLocks noChangeAspect="1"/>
          </p:cNvSpPr>
          <p:nvPr userDrawn="1"/>
        </p:nvSpPr>
        <p:spPr bwMode="auto">
          <a:xfrm>
            <a:off x="1" y="698199"/>
            <a:ext cx="12190412" cy="6166917"/>
          </a:xfrm>
          <a:custGeom>
            <a:avLst/>
            <a:gdLst>
              <a:gd name="T0" fmla="*/ 6269 w 10564"/>
              <a:gd name="T1" fmla="*/ 2376 h 5348"/>
              <a:gd name="T2" fmla="*/ 0 w 10564"/>
              <a:gd name="T3" fmla="*/ 2376 h 5348"/>
              <a:gd name="T4" fmla="*/ 0 w 10564"/>
              <a:gd name="T5" fmla="*/ 3519 h 5348"/>
              <a:gd name="T6" fmla="*/ 0 w 10564"/>
              <a:gd name="T7" fmla="*/ 4568 h 5348"/>
              <a:gd name="T8" fmla="*/ 0 w 10564"/>
              <a:gd name="T9" fmla="*/ 5348 h 5348"/>
              <a:gd name="T10" fmla="*/ 10564 w 10564"/>
              <a:gd name="T11" fmla="*/ 5348 h 5348"/>
              <a:gd name="T12" fmla="*/ 10564 w 10564"/>
              <a:gd name="T13" fmla="*/ 4568 h 5348"/>
              <a:gd name="T14" fmla="*/ 10564 w 10564"/>
              <a:gd name="T15" fmla="*/ 3519 h 5348"/>
              <a:gd name="T16" fmla="*/ 10564 w 10564"/>
              <a:gd name="T17" fmla="*/ 0 h 5348"/>
              <a:gd name="T18" fmla="*/ 6269 w 10564"/>
              <a:gd name="T19" fmla="*/ 2376 h 5348"/>
              <a:gd name="connsiteX0" fmla="*/ 4586 w 10000"/>
              <a:gd name="connsiteY0" fmla="*/ 4439 h 10000"/>
              <a:gd name="connsiteX1" fmla="*/ 0 w 10000"/>
              <a:gd name="connsiteY1" fmla="*/ 4443 h 10000"/>
              <a:gd name="connsiteX2" fmla="*/ 0 w 10000"/>
              <a:gd name="connsiteY2" fmla="*/ 6580 h 10000"/>
              <a:gd name="connsiteX3" fmla="*/ 0 w 10000"/>
              <a:gd name="connsiteY3" fmla="*/ 8542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8542 h 10000"/>
              <a:gd name="connsiteX7" fmla="*/ 10000 w 10000"/>
              <a:gd name="connsiteY7" fmla="*/ 6580 h 10000"/>
              <a:gd name="connsiteX8" fmla="*/ 10000 w 10000"/>
              <a:gd name="connsiteY8" fmla="*/ 0 h 10000"/>
              <a:gd name="connsiteX9" fmla="*/ 4586 w 10000"/>
              <a:gd name="connsiteY9" fmla="*/ 443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4586" y="4439"/>
                </a:moveTo>
                <a:lnTo>
                  <a:pt x="0" y="4443"/>
                </a:lnTo>
                <a:lnTo>
                  <a:pt x="0" y="6580"/>
                </a:lnTo>
                <a:lnTo>
                  <a:pt x="0" y="8542"/>
                </a:lnTo>
                <a:lnTo>
                  <a:pt x="0" y="10000"/>
                </a:lnTo>
                <a:lnTo>
                  <a:pt x="10000" y="10000"/>
                </a:lnTo>
                <a:lnTo>
                  <a:pt x="10000" y="8542"/>
                </a:lnTo>
                <a:lnTo>
                  <a:pt x="10000" y="6580"/>
                </a:lnTo>
                <a:lnTo>
                  <a:pt x="10000" y="0"/>
                </a:lnTo>
                <a:lnTo>
                  <a:pt x="4586" y="4439"/>
                </a:lnTo>
                <a:close/>
              </a:path>
            </a:pathLst>
          </a:custGeom>
          <a:solidFill>
            <a:schemeClr val="bg1"/>
          </a:solidFill>
          <a:ln w="1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4888" y="4400462"/>
            <a:ext cx="8832926" cy="509622"/>
          </a:xfrm>
        </p:spPr>
        <p:txBody>
          <a:bodyPr anchor="t">
            <a:noAutofit/>
          </a:bodyPr>
          <a:lstStyle>
            <a:lvl1pPr>
              <a:defRPr sz="3200" baseline="0"/>
            </a:lvl1pPr>
          </a:lstStyle>
          <a:p>
            <a:r>
              <a:rPr lang="fr-FR" dirty="0" smtClean="0"/>
              <a:t>Titre de La première section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 hasCustomPrompt="1"/>
          </p:nvPr>
        </p:nvSpPr>
        <p:spPr>
          <a:xfrm>
            <a:off x="2734888" y="4949798"/>
            <a:ext cx="8832926" cy="488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baseline="0"/>
            </a:lvl1pPr>
          </a:lstStyle>
          <a:p>
            <a:pPr lvl="0"/>
            <a:r>
              <a:rPr lang="fr-FR" dirty="0" smtClean="0"/>
              <a:t>SOUS-TITRE de la section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94780" y="5814335"/>
            <a:ext cx="2866668" cy="5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 userDrawn="1"/>
        </p:nvGrpSpPr>
        <p:grpSpPr>
          <a:xfrm>
            <a:off x="1635918" y="4343430"/>
            <a:ext cx="613745" cy="604653"/>
            <a:chOff x="2287588" y="806450"/>
            <a:chExt cx="428625" cy="422276"/>
          </a:xfrm>
        </p:grpSpPr>
        <p:sp>
          <p:nvSpPr>
            <p:cNvPr id="10" name="Oval 28"/>
            <p:cNvSpPr>
              <a:spLocks noChangeArrowheads="1"/>
            </p:cNvSpPr>
            <p:nvPr/>
          </p:nvSpPr>
          <p:spPr bwMode="auto">
            <a:xfrm>
              <a:off x="22875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Oval 29"/>
            <p:cNvSpPr>
              <a:spLocks noChangeArrowheads="1"/>
            </p:cNvSpPr>
            <p:nvPr/>
          </p:nvSpPr>
          <p:spPr bwMode="auto">
            <a:xfrm>
              <a:off x="2376488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Oval 30"/>
            <p:cNvSpPr>
              <a:spLocks noChangeArrowheads="1"/>
            </p:cNvSpPr>
            <p:nvPr/>
          </p:nvSpPr>
          <p:spPr bwMode="auto">
            <a:xfrm>
              <a:off x="24638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Oval 31"/>
            <p:cNvSpPr>
              <a:spLocks noChangeArrowheads="1"/>
            </p:cNvSpPr>
            <p:nvPr/>
          </p:nvSpPr>
          <p:spPr bwMode="auto">
            <a:xfrm>
              <a:off x="25527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Oval 32"/>
            <p:cNvSpPr>
              <a:spLocks noChangeArrowheads="1"/>
            </p:cNvSpPr>
            <p:nvPr/>
          </p:nvSpPr>
          <p:spPr bwMode="auto">
            <a:xfrm>
              <a:off x="2641600" y="981075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>
              <a:off x="2549525" y="1068388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Oval 34"/>
            <p:cNvSpPr>
              <a:spLocks noChangeArrowheads="1"/>
            </p:cNvSpPr>
            <p:nvPr/>
          </p:nvSpPr>
          <p:spPr bwMode="auto">
            <a:xfrm>
              <a:off x="2549525" y="893763"/>
              <a:ext cx="76200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Oval 35"/>
            <p:cNvSpPr>
              <a:spLocks noChangeArrowheads="1"/>
            </p:cNvSpPr>
            <p:nvPr/>
          </p:nvSpPr>
          <p:spPr bwMode="auto">
            <a:xfrm>
              <a:off x="2463800" y="806450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Oval 36"/>
            <p:cNvSpPr>
              <a:spLocks noChangeArrowheads="1"/>
            </p:cNvSpPr>
            <p:nvPr/>
          </p:nvSpPr>
          <p:spPr bwMode="auto">
            <a:xfrm>
              <a:off x="2463800" y="1154113"/>
              <a:ext cx="74613" cy="74613"/>
            </a:xfrm>
            <a:prstGeom prst="ellipse">
              <a:avLst/>
            </a:prstGeom>
            <a:solidFill>
              <a:srgbClr val="E40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9350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425" y="1365250"/>
            <a:ext cx="11228468" cy="4664076"/>
          </a:xfrm>
          <a:prstGeom prst="rect">
            <a:avLst/>
          </a:prstGeom>
        </p:spPr>
        <p:txBody>
          <a:bodyPr/>
          <a:lstStyle>
            <a:lvl1pPr marL="358775" indent="-358775">
              <a:buSzPct val="12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353098"/>
            <a:ext cx="352425" cy="506489"/>
          </a:xfrm>
          <a:prstGeom prst="rect">
            <a:avLst/>
          </a:prstGeom>
        </p:spPr>
        <p:txBody>
          <a:bodyPr/>
          <a:lstStyle/>
          <a:p>
            <a:fld id="{4DE6452B-8DA9-46DD-AEB3-494A979A35B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26654" y="6357822"/>
            <a:ext cx="3788289" cy="501766"/>
          </a:xfrm>
          <a:prstGeom prst="rect">
            <a:avLst/>
          </a:prstGeom>
        </p:spPr>
        <p:txBody>
          <a:bodyPr vert="horz" lIns="0" tIns="60948" rIns="121898" bIns="60948" rtlCol="0" anchor="ctr"/>
          <a:lstStyle>
            <a:lvl1pPr algn="ctr">
              <a:defRPr sz="900" cap="all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fr-FR" smtClean="0"/>
              <a:t>2016 full year 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95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1365250"/>
            <a:ext cx="5384099" cy="3371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67475" y="1365250"/>
            <a:ext cx="5387975" cy="3371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6353098"/>
            <a:ext cx="352425" cy="506489"/>
          </a:xfrm>
          <a:prstGeom prst="rect">
            <a:avLst/>
          </a:prstGeom>
        </p:spPr>
        <p:txBody>
          <a:bodyPr/>
          <a:lstStyle/>
          <a:p>
            <a:fld id="{4DE6452B-8DA9-46DD-AEB3-494A979A35B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26654" y="6357822"/>
            <a:ext cx="3788289" cy="501766"/>
          </a:xfrm>
          <a:prstGeom prst="rect">
            <a:avLst/>
          </a:prstGeom>
        </p:spPr>
        <p:txBody>
          <a:bodyPr vert="horz" lIns="0" tIns="60948" rIns="121898" bIns="60948" rtlCol="0" anchor="ctr"/>
          <a:lstStyle>
            <a:lvl1pPr algn="ctr">
              <a:defRPr sz="900" cap="all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fr-FR" smtClean="0"/>
              <a:t>2016 full year 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47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425" y="1365250"/>
            <a:ext cx="11228468" cy="4664076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353098"/>
            <a:ext cx="352425" cy="506489"/>
          </a:xfrm>
          <a:prstGeom prst="rect">
            <a:avLst/>
          </a:prstGeom>
        </p:spPr>
        <p:txBody>
          <a:bodyPr/>
          <a:lstStyle/>
          <a:p>
            <a:fld id="{4DE6452B-8DA9-46DD-AEB3-494A979A35B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26654" y="6357822"/>
            <a:ext cx="3788289" cy="501766"/>
          </a:xfrm>
          <a:prstGeom prst="rect">
            <a:avLst/>
          </a:prstGeom>
        </p:spPr>
        <p:txBody>
          <a:bodyPr vert="horz" lIns="0" tIns="60948" rIns="121898" bIns="60948" rtlCol="0" anchor="ctr"/>
          <a:lstStyle>
            <a:lvl1pPr algn="ctr">
              <a:defRPr sz="900" cap="all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fr-FR" smtClean="0"/>
              <a:t>2016 full year 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2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0413" cy="912889"/>
          </a:xfrm>
          <a:prstGeom prst="rect">
            <a:avLst/>
          </a:prstGeom>
          <a:solidFill>
            <a:srgbClr val="37A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946699"/>
            <a:ext cx="12190413" cy="912889"/>
          </a:xfrm>
          <a:prstGeom prst="rect">
            <a:avLst/>
          </a:prstGeom>
          <a:solidFill>
            <a:srgbClr val="37A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7237" y="165296"/>
            <a:ext cx="11877450" cy="540689"/>
          </a:xfrm>
        </p:spPr>
        <p:txBody>
          <a:bodyPr/>
          <a:lstStyle>
            <a:lvl1pPr algn="ctr">
              <a:defRPr b="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73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425" y="1365250"/>
            <a:ext cx="11228468" cy="3576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353098"/>
            <a:ext cx="352425" cy="506489"/>
          </a:xfrm>
          <a:prstGeom prst="rect">
            <a:avLst/>
          </a:prstGeom>
        </p:spPr>
        <p:txBody>
          <a:bodyPr/>
          <a:lstStyle/>
          <a:p>
            <a:fld id="{4DE6452B-8DA9-46DD-AEB3-494A979A35B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26654" y="6357822"/>
            <a:ext cx="3788289" cy="501766"/>
          </a:xfrm>
          <a:prstGeom prst="rect">
            <a:avLst/>
          </a:prstGeom>
        </p:spPr>
        <p:txBody>
          <a:bodyPr vert="horz" lIns="0" tIns="60948" rIns="121898" bIns="60948" rtlCol="0" anchor="ctr"/>
          <a:lstStyle>
            <a:lvl1pPr algn="ctr">
              <a:defRPr sz="900" cap="all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fr-FR" smtClean="0"/>
              <a:t>2016 full year results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357188" y="5478868"/>
            <a:ext cx="11499850" cy="485370"/>
          </a:xfrm>
          <a:prstGeom prst="rect">
            <a:avLst/>
          </a:prstGeom>
          <a:solidFill>
            <a:srgbClr val="E30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57189" y="5478867"/>
            <a:ext cx="11496674" cy="488215"/>
          </a:xfrm>
          <a:prstGeom prst="rect">
            <a:avLst/>
          </a:prstGeom>
        </p:spPr>
        <p:txBody>
          <a:bodyPr anchor="ctr"/>
          <a:lstStyle>
            <a:lvl1pPr marL="358775" indent="-358775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658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/>
          <p:cNvSpPr>
            <a:spLocks/>
          </p:cNvSpPr>
          <p:nvPr userDrawn="1"/>
        </p:nvSpPr>
        <p:spPr bwMode="gray">
          <a:xfrm>
            <a:off x="6153150" y="0"/>
            <a:ext cx="4803775" cy="2667000"/>
          </a:xfrm>
          <a:custGeom>
            <a:avLst/>
            <a:gdLst>
              <a:gd name="T0" fmla="*/ 0 w 3026"/>
              <a:gd name="T1" fmla="*/ 0 h 1680"/>
              <a:gd name="T2" fmla="*/ 0 w 3026"/>
              <a:gd name="T3" fmla="*/ 1680 h 1680"/>
              <a:gd name="T4" fmla="*/ 3026 w 3026"/>
              <a:gd name="T5" fmla="*/ 0 h 1680"/>
              <a:gd name="T6" fmla="*/ 0 w 3026"/>
              <a:gd name="T7" fmla="*/ 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6" h="1680">
                <a:moveTo>
                  <a:pt x="0" y="0"/>
                </a:moveTo>
                <a:lnTo>
                  <a:pt x="0" y="1680"/>
                </a:lnTo>
                <a:lnTo>
                  <a:pt x="302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gray">
          <a:xfrm>
            <a:off x="7524751" y="0"/>
            <a:ext cx="4665662" cy="4183063"/>
          </a:xfrm>
          <a:custGeom>
            <a:avLst/>
            <a:gdLst>
              <a:gd name="T0" fmla="*/ 2165 w 2939"/>
              <a:gd name="T1" fmla="*/ 0 h 2635"/>
              <a:gd name="T2" fmla="*/ 0 w 2939"/>
              <a:gd name="T3" fmla="*/ 1202 h 2635"/>
              <a:gd name="T4" fmla="*/ 2939 w 2939"/>
              <a:gd name="T5" fmla="*/ 2635 h 2635"/>
              <a:gd name="T6" fmla="*/ 2939 w 2939"/>
              <a:gd name="T7" fmla="*/ 0 h 2635"/>
              <a:gd name="T8" fmla="*/ 2165 w 2939"/>
              <a:gd name="T9" fmla="*/ 0 h 2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9" h="2635">
                <a:moveTo>
                  <a:pt x="2165" y="0"/>
                </a:moveTo>
                <a:lnTo>
                  <a:pt x="0" y="1202"/>
                </a:lnTo>
                <a:lnTo>
                  <a:pt x="2939" y="2635"/>
                </a:lnTo>
                <a:lnTo>
                  <a:pt x="2939" y="0"/>
                </a:lnTo>
                <a:lnTo>
                  <a:pt x="2165" y="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gray">
          <a:xfrm>
            <a:off x="6157913" y="1908175"/>
            <a:ext cx="6032500" cy="4951413"/>
          </a:xfrm>
          <a:custGeom>
            <a:avLst/>
            <a:gdLst>
              <a:gd name="T0" fmla="*/ 0 w 3800"/>
              <a:gd name="T1" fmla="*/ 478 h 3119"/>
              <a:gd name="T2" fmla="*/ 861 w 3800"/>
              <a:gd name="T3" fmla="*/ 0 h 3119"/>
              <a:gd name="T4" fmla="*/ 3800 w 3800"/>
              <a:gd name="T5" fmla="*/ 1433 h 3119"/>
              <a:gd name="T6" fmla="*/ 3800 w 3800"/>
              <a:gd name="T7" fmla="*/ 3119 h 3119"/>
              <a:gd name="T8" fmla="*/ 0 w 3800"/>
              <a:gd name="T9" fmla="*/ 3119 h 3119"/>
              <a:gd name="T10" fmla="*/ 0 w 3800"/>
              <a:gd name="T11" fmla="*/ 478 h 3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0" h="3119">
                <a:moveTo>
                  <a:pt x="0" y="478"/>
                </a:moveTo>
                <a:lnTo>
                  <a:pt x="861" y="0"/>
                </a:lnTo>
                <a:lnTo>
                  <a:pt x="3800" y="1433"/>
                </a:lnTo>
                <a:lnTo>
                  <a:pt x="3800" y="3119"/>
                </a:lnTo>
                <a:lnTo>
                  <a:pt x="0" y="3119"/>
                </a:lnTo>
                <a:lnTo>
                  <a:pt x="0" y="478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gray">
          <a:xfrm>
            <a:off x="0" y="2667000"/>
            <a:ext cx="6153150" cy="4192588"/>
          </a:xfrm>
          <a:custGeom>
            <a:avLst/>
            <a:gdLst>
              <a:gd name="T0" fmla="*/ 3875 w 3875"/>
              <a:gd name="T1" fmla="*/ 0 h 2641"/>
              <a:gd name="T2" fmla="*/ 3875 w 3875"/>
              <a:gd name="T3" fmla="*/ 2641 h 2641"/>
              <a:gd name="T4" fmla="*/ 0 w 3875"/>
              <a:gd name="T5" fmla="*/ 2641 h 2641"/>
              <a:gd name="T6" fmla="*/ 0 w 3875"/>
              <a:gd name="T7" fmla="*/ 2147 h 2641"/>
              <a:gd name="T8" fmla="*/ 3875 w 3875"/>
              <a:gd name="T9" fmla="*/ 0 h 2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2641">
                <a:moveTo>
                  <a:pt x="3875" y="0"/>
                </a:moveTo>
                <a:lnTo>
                  <a:pt x="3875" y="2641"/>
                </a:lnTo>
                <a:lnTo>
                  <a:pt x="0" y="2641"/>
                </a:lnTo>
                <a:lnTo>
                  <a:pt x="0" y="2147"/>
                </a:lnTo>
                <a:lnTo>
                  <a:pt x="3875" y="0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gray">
          <a:xfrm>
            <a:off x="1589" y="2352675"/>
            <a:ext cx="12188824" cy="4506913"/>
          </a:xfrm>
          <a:custGeom>
            <a:avLst/>
            <a:gdLst>
              <a:gd name="T0" fmla="*/ 0 w 3839"/>
              <a:gd name="T1" fmla="*/ 1269 h 1419"/>
              <a:gd name="T2" fmla="*/ 1383 w 3839"/>
              <a:gd name="T3" fmla="*/ 1269 h 1419"/>
              <a:gd name="T4" fmla="*/ 2365 w 3839"/>
              <a:gd name="T5" fmla="*/ 951 h 1419"/>
              <a:gd name="T6" fmla="*/ 3839 w 3839"/>
              <a:gd name="T7" fmla="*/ 0 h 1419"/>
              <a:gd name="T8" fmla="*/ 3839 w 3839"/>
              <a:gd name="T9" fmla="*/ 1419 h 1419"/>
              <a:gd name="T10" fmla="*/ 0 w 3839"/>
              <a:gd name="T11" fmla="*/ 1419 h 1419"/>
              <a:gd name="T12" fmla="*/ 0 w 3839"/>
              <a:gd name="T13" fmla="*/ 1269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39" h="1419">
                <a:moveTo>
                  <a:pt x="0" y="1269"/>
                </a:moveTo>
                <a:cubicBezTo>
                  <a:pt x="0" y="1269"/>
                  <a:pt x="995" y="1269"/>
                  <a:pt x="1383" y="1269"/>
                </a:cubicBezTo>
                <a:cubicBezTo>
                  <a:pt x="1712" y="1269"/>
                  <a:pt x="1873" y="1274"/>
                  <a:pt x="2365" y="951"/>
                </a:cubicBezTo>
                <a:cubicBezTo>
                  <a:pt x="2974" y="552"/>
                  <a:pt x="3839" y="0"/>
                  <a:pt x="3839" y="0"/>
                </a:cubicBezTo>
                <a:cubicBezTo>
                  <a:pt x="3839" y="1419"/>
                  <a:pt x="3839" y="1419"/>
                  <a:pt x="3839" y="1419"/>
                </a:cubicBezTo>
                <a:cubicBezTo>
                  <a:pt x="0" y="1419"/>
                  <a:pt x="0" y="1419"/>
                  <a:pt x="0" y="1419"/>
                </a:cubicBezTo>
                <a:cubicBezTo>
                  <a:pt x="0" y="1269"/>
                  <a:pt x="0" y="1269"/>
                  <a:pt x="0" y="1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gray">
          <a:xfrm>
            <a:off x="6105525" y="0"/>
            <a:ext cx="98425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gray">
          <a:xfrm>
            <a:off x="0" y="0"/>
            <a:ext cx="11060112" cy="6135688"/>
          </a:xfrm>
          <a:custGeom>
            <a:avLst/>
            <a:gdLst>
              <a:gd name="T0" fmla="*/ 0 w 6967"/>
              <a:gd name="T1" fmla="*/ 3865 h 3865"/>
              <a:gd name="T2" fmla="*/ 6967 w 6967"/>
              <a:gd name="T3" fmla="*/ 0 h 3865"/>
              <a:gd name="T4" fmla="*/ 6839 w 6967"/>
              <a:gd name="T5" fmla="*/ 0 h 3865"/>
              <a:gd name="T6" fmla="*/ 0 w 6967"/>
              <a:gd name="T7" fmla="*/ 3793 h 3865"/>
              <a:gd name="T8" fmla="*/ 0 w 6967"/>
              <a:gd name="T9" fmla="*/ 3865 h 3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67" h="3865">
                <a:moveTo>
                  <a:pt x="0" y="3865"/>
                </a:moveTo>
                <a:lnTo>
                  <a:pt x="6967" y="0"/>
                </a:lnTo>
                <a:lnTo>
                  <a:pt x="6839" y="0"/>
                </a:lnTo>
                <a:lnTo>
                  <a:pt x="0" y="3793"/>
                </a:lnTo>
                <a:lnTo>
                  <a:pt x="0" y="3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8"/>
          <p:cNvSpPr>
            <a:spLocks/>
          </p:cNvSpPr>
          <p:nvPr userDrawn="1"/>
        </p:nvSpPr>
        <p:spPr bwMode="gray">
          <a:xfrm>
            <a:off x="7483476" y="1851025"/>
            <a:ext cx="4706937" cy="2382838"/>
          </a:xfrm>
          <a:custGeom>
            <a:avLst/>
            <a:gdLst>
              <a:gd name="T0" fmla="*/ 2965 w 2965"/>
              <a:gd name="T1" fmla="*/ 1437 h 1501"/>
              <a:gd name="T2" fmla="*/ 24 w 2965"/>
              <a:gd name="T3" fmla="*/ 0 h 1501"/>
              <a:gd name="T4" fmla="*/ 0 w 2965"/>
              <a:gd name="T5" fmla="*/ 52 h 1501"/>
              <a:gd name="T6" fmla="*/ 2965 w 2965"/>
              <a:gd name="T7" fmla="*/ 1501 h 1501"/>
              <a:gd name="T8" fmla="*/ 2965 w 2965"/>
              <a:gd name="T9" fmla="*/ 1437 h 1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5" h="1501">
                <a:moveTo>
                  <a:pt x="2965" y="1437"/>
                </a:moveTo>
                <a:lnTo>
                  <a:pt x="24" y="0"/>
                </a:lnTo>
                <a:lnTo>
                  <a:pt x="0" y="52"/>
                </a:lnTo>
                <a:lnTo>
                  <a:pt x="2965" y="1501"/>
                </a:lnTo>
                <a:lnTo>
                  <a:pt x="2965" y="1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94780" y="5814335"/>
            <a:ext cx="2866668" cy="5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352425" y="1116012"/>
            <a:ext cx="5753100" cy="2385790"/>
          </a:xfrm>
        </p:spPr>
        <p:txBody>
          <a:bodyPr tIns="0" rIns="0" bIns="0" anchor="t">
            <a:normAutofit/>
          </a:bodyPr>
          <a:lstStyle>
            <a:lvl1pPr algn="l"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352425" y="2967644"/>
            <a:ext cx="4086598" cy="1266219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82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6350306"/>
            <a:ext cx="12192383" cy="507694"/>
          </a:xfrm>
          <a:prstGeom prst="rect">
            <a:avLst/>
          </a:prstGeom>
          <a:solidFill>
            <a:srgbClr val="D7D8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743218" y="6483531"/>
            <a:ext cx="1101315" cy="222912"/>
          </a:xfrm>
          <a:prstGeom prst="rect">
            <a:avLst/>
          </a:prstGeom>
        </p:spPr>
      </p:pic>
      <p:sp>
        <p:nvSpPr>
          <p:cNvPr id="21" name="Freeform 10"/>
          <p:cNvSpPr>
            <a:spLocks/>
          </p:cNvSpPr>
          <p:nvPr userDrawn="1"/>
        </p:nvSpPr>
        <p:spPr bwMode="gray">
          <a:xfrm>
            <a:off x="358775" y="6350000"/>
            <a:ext cx="793750" cy="508000"/>
          </a:xfrm>
          <a:custGeom>
            <a:avLst/>
            <a:gdLst>
              <a:gd name="T0" fmla="*/ 458 w 500"/>
              <a:gd name="T1" fmla="*/ 0 h 320"/>
              <a:gd name="T2" fmla="*/ 408 w 500"/>
              <a:gd name="T3" fmla="*/ 0 h 320"/>
              <a:gd name="T4" fmla="*/ 24 w 500"/>
              <a:gd name="T5" fmla="*/ 210 h 320"/>
              <a:gd name="T6" fmla="*/ 24 w 500"/>
              <a:gd name="T7" fmla="*/ 0 h 320"/>
              <a:gd name="T8" fmla="*/ 0 w 500"/>
              <a:gd name="T9" fmla="*/ 0 h 320"/>
              <a:gd name="T10" fmla="*/ 0 w 500"/>
              <a:gd name="T11" fmla="*/ 320 h 320"/>
              <a:gd name="T12" fmla="*/ 24 w 500"/>
              <a:gd name="T13" fmla="*/ 320 h 320"/>
              <a:gd name="T14" fmla="*/ 24 w 500"/>
              <a:gd name="T15" fmla="*/ 238 h 320"/>
              <a:gd name="T16" fmla="*/ 148 w 500"/>
              <a:gd name="T17" fmla="*/ 170 h 320"/>
              <a:gd name="T18" fmla="*/ 446 w 500"/>
              <a:gd name="T19" fmla="*/ 320 h 320"/>
              <a:gd name="T20" fmla="*/ 500 w 500"/>
              <a:gd name="T21" fmla="*/ 320 h 320"/>
              <a:gd name="T22" fmla="*/ 174 w 500"/>
              <a:gd name="T23" fmla="*/ 156 h 320"/>
              <a:gd name="T24" fmla="*/ 458 w 500"/>
              <a:gd name="T2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0" h="320">
                <a:moveTo>
                  <a:pt x="458" y="0"/>
                </a:moveTo>
                <a:lnTo>
                  <a:pt x="408" y="0"/>
                </a:lnTo>
                <a:lnTo>
                  <a:pt x="24" y="210"/>
                </a:lnTo>
                <a:lnTo>
                  <a:pt x="24" y="0"/>
                </a:lnTo>
                <a:lnTo>
                  <a:pt x="0" y="0"/>
                </a:lnTo>
                <a:lnTo>
                  <a:pt x="0" y="320"/>
                </a:lnTo>
                <a:lnTo>
                  <a:pt x="24" y="320"/>
                </a:lnTo>
                <a:lnTo>
                  <a:pt x="24" y="238"/>
                </a:lnTo>
                <a:lnTo>
                  <a:pt x="148" y="170"/>
                </a:lnTo>
                <a:lnTo>
                  <a:pt x="446" y="320"/>
                </a:lnTo>
                <a:lnTo>
                  <a:pt x="500" y="320"/>
                </a:lnTo>
                <a:lnTo>
                  <a:pt x="174" y="156"/>
                </a:lnTo>
                <a:lnTo>
                  <a:pt x="4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2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6353098"/>
            <a:ext cx="352425" cy="506489"/>
          </a:xfrm>
          <a:prstGeom prst="rect">
            <a:avLst/>
          </a:prstGeom>
        </p:spPr>
        <p:txBody>
          <a:bodyPr/>
          <a:lstStyle/>
          <a:p>
            <a:fld id="{4DE6452B-8DA9-46DD-AEB3-494A979A35B7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26654" y="6357822"/>
            <a:ext cx="3788289" cy="501766"/>
          </a:xfrm>
          <a:prstGeom prst="rect">
            <a:avLst/>
          </a:prstGeom>
        </p:spPr>
        <p:txBody>
          <a:bodyPr vert="horz" lIns="0" tIns="60948" rIns="121898" bIns="60948" rtlCol="0" anchor="ctr"/>
          <a:lstStyle>
            <a:lvl1pPr algn="ctr">
              <a:defRPr sz="900" cap="all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fr-FR" smtClean="0"/>
              <a:t>2016 full year results</a:t>
            </a:r>
            <a:endParaRPr lang="fr-FR" dirty="0"/>
          </a:p>
        </p:txBody>
      </p:sp>
      <p:sp>
        <p:nvSpPr>
          <p:cNvPr id="24" name="Freeform 10"/>
          <p:cNvSpPr>
            <a:spLocks/>
          </p:cNvSpPr>
          <p:nvPr userDrawn="1"/>
        </p:nvSpPr>
        <p:spPr bwMode="gray">
          <a:xfrm>
            <a:off x="358775" y="6350000"/>
            <a:ext cx="793750" cy="508000"/>
          </a:xfrm>
          <a:custGeom>
            <a:avLst/>
            <a:gdLst>
              <a:gd name="T0" fmla="*/ 458 w 500"/>
              <a:gd name="T1" fmla="*/ 0 h 320"/>
              <a:gd name="T2" fmla="*/ 408 w 500"/>
              <a:gd name="T3" fmla="*/ 0 h 320"/>
              <a:gd name="T4" fmla="*/ 24 w 500"/>
              <a:gd name="T5" fmla="*/ 210 h 320"/>
              <a:gd name="T6" fmla="*/ 24 w 500"/>
              <a:gd name="T7" fmla="*/ 0 h 320"/>
              <a:gd name="T8" fmla="*/ 0 w 500"/>
              <a:gd name="T9" fmla="*/ 0 h 320"/>
              <a:gd name="T10" fmla="*/ 0 w 500"/>
              <a:gd name="T11" fmla="*/ 320 h 320"/>
              <a:gd name="T12" fmla="*/ 24 w 500"/>
              <a:gd name="T13" fmla="*/ 320 h 320"/>
              <a:gd name="T14" fmla="*/ 24 w 500"/>
              <a:gd name="T15" fmla="*/ 238 h 320"/>
              <a:gd name="T16" fmla="*/ 148 w 500"/>
              <a:gd name="T17" fmla="*/ 170 h 320"/>
              <a:gd name="T18" fmla="*/ 446 w 500"/>
              <a:gd name="T19" fmla="*/ 320 h 320"/>
              <a:gd name="T20" fmla="*/ 500 w 500"/>
              <a:gd name="T21" fmla="*/ 320 h 320"/>
              <a:gd name="T22" fmla="*/ 174 w 500"/>
              <a:gd name="T23" fmla="*/ 156 h 320"/>
              <a:gd name="T24" fmla="*/ 458 w 500"/>
              <a:gd name="T2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0" h="320">
                <a:moveTo>
                  <a:pt x="458" y="0"/>
                </a:moveTo>
                <a:lnTo>
                  <a:pt x="408" y="0"/>
                </a:lnTo>
                <a:lnTo>
                  <a:pt x="24" y="210"/>
                </a:lnTo>
                <a:lnTo>
                  <a:pt x="24" y="0"/>
                </a:lnTo>
                <a:lnTo>
                  <a:pt x="0" y="0"/>
                </a:lnTo>
                <a:lnTo>
                  <a:pt x="0" y="320"/>
                </a:lnTo>
                <a:lnTo>
                  <a:pt x="24" y="320"/>
                </a:lnTo>
                <a:lnTo>
                  <a:pt x="24" y="238"/>
                </a:lnTo>
                <a:lnTo>
                  <a:pt x="148" y="170"/>
                </a:lnTo>
                <a:lnTo>
                  <a:pt x="446" y="320"/>
                </a:lnTo>
                <a:lnTo>
                  <a:pt x="500" y="320"/>
                </a:lnTo>
                <a:lnTo>
                  <a:pt x="174" y="156"/>
                </a:lnTo>
                <a:lnTo>
                  <a:pt x="4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2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" y="-41091"/>
            <a:ext cx="12189206" cy="6899091"/>
          </a:xfrm>
          <a:prstGeom prst="rect">
            <a:avLst/>
          </a:prstGeom>
        </p:spPr>
      </p:pic>
      <p:sp>
        <p:nvSpPr>
          <p:cNvPr id="26" name="Freeform 7"/>
          <p:cNvSpPr>
            <a:spLocks/>
          </p:cNvSpPr>
          <p:nvPr userDrawn="1"/>
        </p:nvSpPr>
        <p:spPr bwMode="auto">
          <a:xfrm>
            <a:off x="-1" y="2350889"/>
            <a:ext cx="12190413" cy="4507112"/>
          </a:xfrm>
          <a:custGeom>
            <a:avLst/>
            <a:gdLst>
              <a:gd name="T0" fmla="*/ 0 w 2880"/>
              <a:gd name="T1" fmla="*/ 966 h 1080"/>
              <a:gd name="T2" fmla="*/ 1037 w 2880"/>
              <a:gd name="T3" fmla="*/ 966 h 1080"/>
              <a:gd name="T4" fmla="*/ 1774 w 2880"/>
              <a:gd name="T5" fmla="*/ 724 h 1080"/>
              <a:gd name="T6" fmla="*/ 2880 w 2880"/>
              <a:gd name="T7" fmla="*/ 0 h 1080"/>
              <a:gd name="T8" fmla="*/ 2880 w 2880"/>
              <a:gd name="T9" fmla="*/ 1080 h 1080"/>
              <a:gd name="T10" fmla="*/ 0 w 2880"/>
              <a:gd name="T11" fmla="*/ 1080 h 1080"/>
              <a:gd name="T12" fmla="*/ 0 w 2880"/>
              <a:gd name="T13" fmla="*/ 966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0" h="1080">
                <a:moveTo>
                  <a:pt x="0" y="966"/>
                </a:moveTo>
                <a:cubicBezTo>
                  <a:pt x="0" y="966"/>
                  <a:pt x="746" y="966"/>
                  <a:pt x="1037" y="966"/>
                </a:cubicBezTo>
                <a:cubicBezTo>
                  <a:pt x="1284" y="966"/>
                  <a:pt x="1405" y="970"/>
                  <a:pt x="1774" y="724"/>
                </a:cubicBezTo>
                <a:cubicBezTo>
                  <a:pt x="2231" y="420"/>
                  <a:pt x="2880" y="0"/>
                  <a:pt x="2880" y="0"/>
                </a:cubicBezTo>
                <a:cubicBezTo>
                  <a:pt x="2880" y="1080"/>
                  <a:pt x="2880" y="1080"/>
                  <a:pt x="2880" y="1080"/>
                </a:cubicBezTo>
                <a:cubicBezTo>
                  <a:pt x="0" y="1080"/>
                  <a:pt x="0" y="1080"/>
                  <a:pt x="0" y="1080"/>
                </a:cubicBezTo>
                <a:lnTo>
                  <a:pt x="0" y="9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7" name="Freeform 12"/>
          <p:cNvSpPr>
            <a:spLocks/>
          </p:cNvSpPr>
          <p:nvPr userDrawn="1"/>
        </p:nvSpPr>
        <p:spPr bwMode="auto">
          <a:xfrm>
            <a:off x="1" y="-41092"/>
            <a:ext cx="6200773" cy="6162488"/>
          </a:xfrm>
          <a:custGeom>
            <a:avLst/>
            <a:gdLst>
              <a:gd name="T0" fmla="*/ 4535 w 4535"/>
              <a:gd name="T1" fmla="*/ 0 h 4507"/>
              <a:gd name="T2" fmla="*/ 4535 w 4535"/>
              <a:gd name="T3" fmla="*/ 1985 h 4507"/>
              <a:gd name="T4" fmla="*/ 0 w 4535"/>
              <a:gd name="T5" fmla="*/ 4507 h 4507"/>
              <a:gd name="T6" fmla="*/ 0 w 4535"/>
              <a:gd name="T7" fmla="*/ 0 h 4507"/>
              <a:gd name="T8" fmla="*/ 4535 w 4535"/>
              <a:gd name="T9" fmla="*/ 0 h 4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5" h="4507">
                <a:moveTo>
                  <a:pt x="4535" y="0"/>
                </a:moveTo>
                <a:lnTo>
                  <a:pt x="4535" y="1985"/>
                </a:lnTo>
                <a:lnTo>
                  <a:pt x="0" y="4507"/>
                </a:lnTo>
                <a:lnTo>
                  <a:pt x="0" y="0"/>
                </a:lnTo>
                <a:lnTo>
                  <a:pt x="45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103146" y="-1416383"/>
            <a:ext cx="97628" cy="862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 rot="14460000">
            <a:off x="5599983" y="-4602198"/>
            <a:ext cx="99268" cy="1509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 rot="17760000">
            <a:off x="9917772" y="351830"/>
            <a:ext cx="92196" cy="5487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94780" y="5814335"/>
            <a:ext cx="2866668" cy="5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352425" y="1116012"/>
            <a:ext cx="5753100" cy="2385790"/>
          </a:xfrm>
        </p:spPr>
        <p:txBody>
          <a:bodyPr tIns="0" rIns="0" bIns="0" anchor="t">
            <a:normAutofit/>
          </a:bodyPr>
          <a:lstStyle>
            <a:lvl1pPr algn="l"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352425" y="2967644"/>
            <a:ext cx="4086598" cy="1266219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945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6350306"/>
            <a:ext cx="12192383" cy="507694"/>
          </a:xfrm>
          <a:prstGeom prst="rect">
            <a:avLst/>
          </a:prstGeom>
          <a:solidFill>
            <a:srgbClr val="D7D8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743218" y="6483531"/>
            <a:ext cx="1101315" cy="22291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6353098"/>
            <a:ext cx="352425" cy="506489"/>
          </a:xfrm>
          <a:prstGeom prst="rect">
            <a:avLst/>
          </a:prstGeom>
        </p:spPr>
        <p:txBody>
          <a:bodyPr/>
          <a:lstStyle/>
          <a:p>
            <a:fld id="{4DE6452B-8DA9-46DD-AEB3-494A979A35B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26654" y="6357822"/>
            <a:ext cx="3788289" cy="501766"/>
          </a:xfrm>
          <a:prstGeom prst="rect">
            <a:avLst/>
          </a:prstGeom>
        </p:spPr>
        <p:txBody>
          <a:bodyPr vert="horz" lIns="0" tIns="60948" rIns="121898" bIns="60948" rtlCol="0" anchor="ctr"/>
          <a:lstStyle>
            <a:lvl1pPr algn="ctr">
              <a:defRPr sz="900" cap="all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fr-FR" smtClean="0"/>
              <a:t>2016 full year results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39" y="6113546"/>
            <a:ext cx="1467310" cy="14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286246"/>
            <a:ext cx="11224914" cy="540689"/>
          </a:xfrm>
          <a:prstGeom prst="rect">
            <a:avLst/>
          </a:prstGeom>
        </p:spPr>
        <p:txBody>
          <a:bodyPr vert="horz" wrap="square" lIns="0" tIns="60948" rIns="121898" bIns="60948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90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52" r:id="rId3"/>
    <p:sldLayoutId id="2147483666" r:id="rId4"/>
    <p:sldLayoutId id="2147483661" r:id="rId5"/>
    <p:sldLayoutId id="2147483662" r:id="rId6"/>
    <p:sldLayoutId id="2147483656" r:id="rId7"/>
    <p:sldLayoutId id="2147483667" r:id="rId8"/>
    <p:sldLayoutId id="2147483657" r:id="rId9"/>
    <p:sldLayoutId id="2147483658" r:id="rId10"/>
    <p:sldLayoutId id="2147483671" r:id="rId11"/>
    <p:sldLayoutId id="2147483674" r:id="rId12"/>
    <p:sldLayoutId id="2147483675" r:id="rId13"/>
    <p:sldLayoutId id="2147483672" r:id="rId14"/>
    <p:sldLayoutId id="2147483670" r:id="rId15"/>
    <p:sldLayoutId id="2147483663" r:id="rId16"/>
    <p:sldLayoutId id="2147483664" r:id="rId17"/>
    <p:sldLayoutId id="214748366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40" rtl="0" eaLnBrk="1" latinLnBrk="0" hangingPunct="1">
        <a:spcBef>
          <a:spcPct val="0"/>
        </a:spcBef>
        <a:buNone/>
        <a:defRPr sz="2400" b="1" kern="1200" cap="all" baseline="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58775" indent="-358775" algn="l" defTabSz="1219140" rtl="0" eaLnBrk="1" latinLnBrk="0" hangingPunct="1">
        <a:spcBef>
          <a:spcPct val="20000"/>
        </a:spcBef>
        <a:buSzPct val="150000"/>
        <a:buFontTx/>
        <a:buBlip>
          <a:blip r:embed="rId20"/>
        </a:buBlip>
        <a:defRPr sz="2000" b="1" kern="1200">
          <a:solidFill>
            <a:schemeClr val="accent2"/>
          </a:solidFill>
          <a:latin typeface="Century Gothic" panose="020B0502020202020204" pitchFamily="34" charset="0"/>
          <a:ea typeface="+mn-ea"/>
          <a:cs typeface="+mn-cs"/>
        </a:defRPr>
      </a:lvl1pPr>
      <a:lvl2pPr marL="628650" indent="-271463" algn="l" defTabSz="1219140" rtl="0" eaLnBrk="1" latinLnBrk="0" hangingPunct="1">
        <a:spcBef>
          <a:spcPct val="20000"/>
        </a:spcBef>
        <a:buClr>
          <a:schemeClr val="accent1"/>
        </a:buClr>
        <a:buFont typeface="Century Gothic" panose="020B0502020202020204" pitchFamily="34" charset="0"/>
        <a:buChar char="●"/>
        <a:defRPr sz="1800" b="1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2pPr>
      <a:lvl3pPr marL="803275" indent="-174625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60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3pPr>
      <a:lvl4pPr marL="985838" indent="-182563" algn="l" defTabSz="121914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-"/>
        <a:defRPr sz="140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4pPr>
      <a:lvl5pPr marL="1171575" indent="0" algn="l" defTabSz="121914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20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image" Target="../media/image19.pn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56.png"/><Relationship Id="rId4" Type="http://schemas.openxmlformats.org/officeDocument/2006/relationships/image" Target="../media/image60.jpeg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1.png"/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9.jpeg"/><Relationship Id="rId5" Type="http://schemas.openxmlformats.org/officeDocument/2006/relationships/image" Target="../media/image74.jpeg"/><Relationship Id="rId10" Type="http://schemas.openxmlformats.org/officeDocument/2006/relationships/image" Target="../media/image78.jpeg"/><Relationship Id="rId4" Type="http://schemas.openxmlformats.org/officeDocument/2006/relationships/image" Target="../media/image73.jpeg"/><Relationship Id="rId9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jpeg"/><Relationship Id="rId4" Type="http://schemas.openxmlformats.org/officeDocument/2006/relationships/chart" Target="../charts/chart12.xml"/><Relationship Id="rId9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37.pn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76659" y="3580231"/>
            <a:ext cx="8884137" cy="113603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3478"/>
                </a:solidFill>
              </a:rPr>
              <a:t>réunion actionnaires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754007" y="4447164"/>
            <a:ext cx="11052511" cy="1166235"/>
          </a:xfrm>
        </p:spPr>
        <p:txBody>
          <a:bodyPr>
            <a:normAutofit/>
          </a:bodyPr>
          <a:lstStyle/>
          <a:p>
            <a:r>
              <a:rPr lang="fr-FR" sz="2400" b="0" dirty="0" smtClean="0">
                <a:solidFill>
                  <a:srgbClr val="00B5DD"/>
                </a:solidFill>
              </a:rPr>
              <a:t>Sophie Fouillat – Directrice communication financière</a:t>
            </a:r>
          </a:p>
        </p:txBody>
      </p:sp>
      <p:sp>
        <p:nvSpPr>
          <p:cNvPr id="3" name="Rectangle 2"/>
          <p:cNvSpPr/>
          <p:nvPr/>
        </p:nvSpPr>
        <p:spPr>
          <a:xfrm>
            <a:off x="770942" y="5097789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SzPct val="150000"/>
            </a:pPr>
            <a:r>
              <a:rPr lang="fr-FR" sz="2800" cap="all" dirty="0" smtClean="0">
                <a:solidFill>
                  <a:srgbClr val="003576"/>
                </a:solidFill>
                <a:latin typeface="Century Gothic" panose="020B0502020202020204" pitchFamily="34" charset="0"/>
              </a:rPr>
              <a:t>VERSAILLES – 12 JUIN 2018</a:t>
            </a:r>
            <a:endParaRPr lang="fr-FR" sz="2800" cap="all" dirty="0">
              <a:solidFill>
                <a:srgbClr val="00357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aphique 19"/>
          <p:cNvGraphicFramePr/>
          <p:nvPr>
            <p:extLst>
              <p:ext uri="{D42A27DB-BD31-4B8C-83A1-F6EECF244321}">
                <p14:modId xmlns:p14="http://schemas.microsoft.com/office/powerpoint/2010/main" val="2165688820"/>
              </p:ext>
            </p:extLst>
          </p:nvPr>
        </p:nvGraphicFramePr>
        <p:xfrm>
          <a:off x="2302042" y="1577622"/>
          <a:ext cx="7704665" cy="420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une croissance très forte et régulière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43119" y="1495328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EBITDA</a:t>
            </a:r>
          </a:p>
          <a:p>
            <a:r>
              <a:rPr lang="fr-FR" sz="16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(en m€)</a:t>
            </a:r>
            <a:endParaRPr lang="fr-FR" sz="1600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Flèche droite 20"/>
          <p:cNvSpPr/>
          <p:nvPr/>
        </p:nvSpPr>
        <p:spPr>
          <a:xfrm rot="19920642">
            <a:off x="7418973" y="1825237"/>
            <a:ext cx="1112892" cy="389331"/>
          </a:xfrm>
          <a:custGeom>
            <a:avLst/>
            <a:gdLst>
              <a:gd name="connsiteX0" fmla="*/ 0 w 3032930"/>
              <a:gd name="connsiteY0" fmla="*/ 263556 h 1054222"/>
              <a:gd name="connsiteX1" fmla="*/ 2505819 w 3032930"/>
              <a:gd name="connsiteY1" fmla="*/ 263556 h 1054222"/>
              <a:gd name="connsiteX2" fmla="*/ 2505819 w 3032930"/>
              <a:gd name="connsiteY2" fmla="*/ 0 h 1054222"/>
              <a:gd name="connsiteX3" fmla="*/ 3032930 w 3032930"/>
              <a:gd name="connsiteY3" fmla="*/ 527111 h 1054222"/>
              <a:gd name="connsiteX4" fmla="*/ 2505819 w 3032930"/>
              <a:gd name="connsiteY4" fmla="*/ 1054222 h 1054222"/>
              <a:gd name="connsiteX5" fmla="*/ 2505819 w 3032930"/>
              <a:gd name="connsiteY5" fmla="*/ 790667 h 1054222"/>
              <a:gd name="connsiteX6" fmla="*/ 0 w 3032930"/>
              <a:gd name="connsiteY6" fmla="*/ 790667 h 1054222"/>
              <a:gd name="connsiteX7" fmla="*/ 0 w 3032930"/>
              <a:gd name="connsiteY7" fmla="*/ 263556 h 1054222"/>
              <a:gd name="connsiteX0" fmla="*/ 0 w 3032930"/>
              <a:gd name="connsiteY0" fmla="*/ 790667 h 1054222"/>
              <a:gd name="connsiteX1" fmla="*/ 2505819 w 3032930"/>
              <a:gd name="connsiteY1" fmla="*/ 263556 h 1054222"/>
              <a:gd name="connsiteX2" fmla="*/ 2505819 w 3032930"/>
              <a:gd name="connsiteY2" fmla="*/ 0 h 1054222"/>
              <a:gd name="connsiteX3" fmla="*/ 3032930 w 3032930"/>
              <a:gd name="connsiteY3" fmla="*/ 527111 h 1054222"/>
              <a:gd name="connsiteX4" fmla="*/ 2505819 w 3032930"/>
              <a:gd name="connsiteY4" fmla="*/ 1054222 h 1054222"/>
              <a:gd name="connsiteX5" fmla="*/ 2505819 w 3032930"/>
              <a:gd name="connsiteY5" fmla="*/ 790667 h 1054222"/>
              <a:gd name="connsiteX6" fmla="*/ 0 w 3032930"/>
              <a:gd name="connsiteY6" fmla="*/ 790667 h 1054222"/>
              <a:gd name="connsiteX0" fmla="*/ 0 w 3042657"/>
              <a:gd name="connsiteY0" fmla="*/ 532884 h 1054222"/>
              <a:gd name="connsiteX1" fmla="*/ 2515546 w 3042657"/>
              <a:gd name="connsiteY1" fmla="*/ 263556 h 1054222"/>
              <a:gd name="connsiteX2" fmla="*/ 2515546 w 3042657"/>
              <a:gd name="connsiteY2" fmla="*/ 0 h 1054222"/>
              <a:gd name="connsiteX3" fmla="*/ 3042657 w 3042657"/>
              <a:gd name="connsiteY3" fmla="*/ 527111 h 1054222"/>
              <a:gd name="connsiteX4" fmla="*/ 2515546 w 3042657"/>
              <a:gd name="connsiteY4" fmla="*/ 1054222 h 1054222"/>
              <a:gd name="connsiteX5" fmla="*/ 2515546 w 3042657"/>
              <a:gd name="connsiteY5" fmla="*/ 790667 h 1054222"/>
              <a:gd name="connsiteX6" fmla="*/ 0 w 3042657"/>
              <a:gd name="connsiteY6" fmla="*/ 532884 h 105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2657" h="1054222">
                <a:moveTo>
                  <a:pt x="0" y="532884"/>
                </a:moveTo>
                <a:lnTo>
                  <a:pt x="2515546" y="263556"/>
                </a:lnTo>
                <a:lnTo>
                  <a:pt x="2515546" y="0"/>
                </a:lnTo>
                <a:lnTo>
                  <a:pt x="3042657" y="527111"/>
                </a:lnTo>
                <a:lnTo>
                  <a:pt x="2515546" y="1054222"/>
                </a:lnTo>
                <a:lnTo>
                  <a:pt x="2515546" y="790667"/>
                </a:lnTo>
                <a:lnTo>
                  <a:pt x="0" y="53288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016085" y="3387119"/>
            <a:ext cx="783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784</a:t>
            </a:r>
            <a:endParaRPr lang="fr-FR" sz="16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76787" y="2040381"/>
            <a:ext cx="19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1 391</a:t>
            </a:r>
            <a:endParaRPr lang="fr-FR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416745" y="2546610"/>
            <a:ext cx="132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1 189</a:t>
            </a:r>
            <a:endParaRPr lang="fr-FR" sz="18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605788" y="2804695"/>
            <a:ext cx="125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1 057</a:t>
            </a:r>
            <a:endParaRPr lang="fr-FR" sz="18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997288" y="1497849"/>
            <a:ext cx="116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+17 %</a:t>
            </a:r>
            <a:endParaRPr lang="fr-FR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10</a:t>
            </a:fld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aphique 19"/>
          <p:cNvGraphicFramePr/>
          <p:nvPr>
            <p:extLst>
              <p:ext uri="{D42A27DB-BD31-4B8C-83A1-F6EECF244321}">
                <p14:modId xmlns:p14="http://schemas.microsoft.com/office/powerpoint/2010/main" val="4082620313"/>
              </p:ext>
            </p:extLst>
          </p:nvPr>
        </p:nvGraphicFramePr>
        <p:xfrm>
          <a:off x="2302042" y="788729"/>
          <a:ext cx="7704665" cy="420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une conversion de trésorerie parmi les plus élevées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62275" y="3433715"/>
            <a:ext cx="82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145</a:t>
            </a:r>
            <a:endParaRPr lang="fr-FR" sz="18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93721" y="1313583"/>
            <a:ext cx="19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575</a:t>
            </a:r>
            <a:endParaRPr lang="fr-FR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413309" y="2054670"/>
            <a:ext cx="132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426</a:t>
            </a:r>
            <a:endParaRPr lang="fr-FR" sz="18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629388" y="1984528"/>
            <a:ext cx="125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442</a:t>
            </a:r>
            <a:endParaRPr lang="fr-FR" sz="18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57320" y="3967924"/>
            <a:ext cx="73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  <a:endParaRPr lang="fr-F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56353" y="2596085"/>
            <a:ext cx="761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42%</a:t>
            </a:r>
            <a:endParaRPr lang="fr-FR" sz="1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43373" y="2819180"/>
            <a:ext cx="713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36%</a:t>
            </a:r>
            <a:endParaRPr lang="fr-FR" sz="1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544337" y="2626565"/>
            <a:ext cx="782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41%</a:t>
            </a:r>
            <a:endParaRPr lang="fr-FR" sz="1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3312545" y="3781627"/>
            <a:ext cx="198000" cy="198437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8286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141301" y="2948462"/>
            <a:ext cx="198000" cy="198437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8286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4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11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96831" y="1139148"/>
            <a:ext cx="45604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Flux de trésorerie net </a:t>
            </a:r>
            <a:r>
              <a:rPr lang="fr-FR" sz="1600" baseline="300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(1)</a:t>
            </a:r>
          </a:p>
          <a:p>
            <a:r>
              <a:rPr lang="fr-FR" sz="14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(en m€)</a:t>
            </a:r>
            <a:endParaRPr lang="fr-FR" sz="1400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0641" y="3607565"/>
            <a:ext cx="230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Taux de conversion de </a:t>
            </a:r>
            <a:br>
              <a:rPr lang="fr-FR" sz="14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</a:br>
            <a:r>
              <a:rPr lang="fr-FR" sz="14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l’EBITDA en trésorerie</a:t>
            </a:r>
          </a:p>
          <a:p>
            <a:r>
              <a:rPr lang="fr-FR" sz="12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(en %)</a:t>
            </a:r>
            <a:endParaRPr lang="fr-FR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494180" y="3855448"/>
            <a:ext cx="924945" cy="0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5496" y="5654272"/>
            <a:ext cx="9339438" cy="247312"/>
          </a:xfrm>
          <a:prstGeom prst="rect">
            <a:avLst/>
          </a:prstGeom>
        </p:spPr>
        <p:txBody>
          <a:bodyPr wrap="square" lIns="0" tIns="46800" rIns="0">
            <a:spAutoFit/>
          </a:bodyPr>
          <a:lstStyle/>
          <a:p>
            <a:r>
              <a:rPr lang="fr-FR" sz="10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(1) Flux de trésorerie provenant des opérations et des investissements, hors impact de la gestion du portefeuille et hors investissements exceptionnels</a:t>
            </a:r>
            <a:endParaRPr lang="fr-FR" sz="1000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gray">
          <a:xfrm>
            <a:off x="1413935" y="5133808"/>
            <a:ext cx="9474199" cy="504000"/>
          </a:xfrm>
          <a:prstGeom prst="rect">
            <a:avLst/>
          </a:prstGeom>
          <a:noFill/>
          <a:ln w="19050" algn="ctr">
            <a:noFill/>
            <a:prstDash val="dash"/>
            <a:miter lim="800000"/>
            <a:headEnd/>
            <a:tailEnd/>
          </a:ln>
          <a:effectLst/>
        </p:spPr>
        <p:txBody>
          <a:bodyPr lIns="0" tIns="35993" rIns="0" bIns="35993" anchor="ctr"/>
          <a:lstStyle/>
          <a:p>
            <a:pPr algn="ctr" eaLnBrk="0" hangingPunct="0">
              <a:lnSpc>
                <a:spcPct val="110000"/>
              </a:lnSpc>
              <a:buClr>
                <a:srgbClr val="00B0DE"/>
              </a:buClr>
            </a:pPr>
            <a:r>
              <a:rPr lang="fr-FR" sz="2000" b="1" cap="all" spc="-30" dirty="0" smtClean="0">
                <a:solidFill>
                  <a:srgbClr val="00347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Dette nette à </a:t>
            </a:r>
            <a:r>
              <a:rPr lang="fr-FR" sz="2000" b="1" cap="all" spc="-30" dirty="0" smtClean="0">
                <a:solidFill>
                  <a:srgbClr val="E1495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1,1 Md€ </a:t>
            </a:r>
            <a:r>
              <a:rPr lang="fr-FR" sz="2000" b="1" cap="all" spc="-30" dirty="0" smtClean="0">
                <a:solidFill>
                  <a:srgbClr val="00347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 31/12/2017 soit </a:t>
            </a:r>
            <a:r>
              <a:rPr lang="fr-FR" sz="2000" b="1" cap="all" spc="-30" dirty="0" smtClean="0">
                <a:solidFill>
                  <a:srgbClr val="E1495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24 %</a:t>
            </a:r>
            <a:r>
              <a:rPr lang="fr-FR" sz="2000" b="1" cap="all" spc="-30" dirty="0" smtClean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cap="all" spc="-30" dirty="0" smtClean="0">
                <a:solidFill>
                  <a:srgbClr val="00347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 capitaux propres</a:t>
            </a:r>
            <a:endParaRPr lang="fr-FR" sz="2000" b="1" cap="all" spc="-30" dirty="0">
              <a:solidFill>
                <a:srgbClr val="00347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BOSTIK AU RENDEZ-VOUS 3 ANS Après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649204" y="1401621"/>
            <a:ext cx="55412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ACQUIS EN 2015 POUR 1,7 MD€</a:t>
            </a:r>
          </a:p>
          <a:p>
            <a:endParaRPr lang="fr-FR" sz="20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  <a:p>
            <a:r>
              <a:rPr lang="fr-FR" sz="2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EBITDA </a:t>
            </a:r>
            <a:r>
              <a:rPr lang="fr-FR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+53 % </a:t>
            </a:r>
            <a:r>
              <a:rPr lang="fr-FR" sz="2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EN 3 ANS </a:t>
            </a:r>
            <a:r>
              <a:rPr lang="fr-FR" sz="14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(DONT ~ +30 % ORGANIQUE)</a:t>
            </a:r>
          </a:p>
          <a:p>
            <a:endParaRPr lang="fr-FR" sz="20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  <a:p>
            <a:r>
              <a:rPr lang="fr-FR" sz="2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7 NOUVELLES UNITÉS DE PRODUCTION</a:t>
            </a:r>
          </a:p>
          <a:p>
            <a:endParaRPr lang="fr-FR" sz="20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  <a:p>
            <a:r>
              <a:rPr lang="fr-FR" sz="2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3 ACQUISITIONS CIBLÉES</a:t>
            </a:r>
            <a:br>
              <a:rPr lang="fr-FR" sz="2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</a:br>
            <a:r>
              <a:rPr lang="fr-FR" sz="2000" b="1" dirty="0" smtClean="0">
                <a:solidFill>
                  <a:srgbClr val="082860"/>
                </a:solidFill>
                <a:latin typeface="Century Gothic" panose="020B0502020202020204" pitchFamily="34" charset="0"/>
              </a:rPr>
              <a:t>	</a:t>
            </a:r>
            <a:r>
              <a:rPr lang="fr-FR" sz="16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-</a:t>
            </a:r>
            <a:r>
              <a:rPr lang="fr-FR" sz="20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fr-FR" sz="16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Den Braven</a:t>
            </a:r>
            <a:endParaRPr lang="fr-FR" sz="16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r>
              <a:rPr lang="fr-FR" sz="16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	- CMP</a:t>
            </a:r>
          </a:p>
          <a:p>
            <a:r>
              <a:rPr lang="fr-FR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	</a:t>
            </a:r>
            <a:r>
              <a:rPr lang="fr-FR" sz="16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- XL Brands</a:t>
            </a:r>
          </a:p>
          <a:p>
            <a:endParaRPr lang="fr-FR" sz="2000" b="1" dirty="0">
              <a:solidFill>
                <a:srgbClr val="082860"/>
              </a:solidFill>
              <a:latin typeface="Century Gothic" panose="020B0502020202020204" pitchFamily="34" charset="0"/>
            </a:endParaRPr>
          </a:p>
          <a:p>
            <a:r>
              <a:rPr lang="fr-FR" sz="2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PLUS DE 600 NOUVEAUX PRODUITS</a:t>
            </a:r>
            <a:endParaRPr lang="fr-FR" sz="20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281732" y="1077021"/>
            <a:ext cx="5092767" cy="4602676"/>
            <a:chOff x="312212" y="1077021"/>
            <a:chExt cx="5367079" cy="490748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563" y="1166949"/>
              <a:ext cx="2641285" cy="3776671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396" y="3663484"/>
              <a:ext cx="2670481" cy="2026381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6875" y="3311401"/>
              <a:ext cx="2621459" cy="2390502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6877" y="1158253"/>
              <a:ext cx="2621457" cy="2507907"/>
            </a:xfrm>
            <a:prstGeom prst="rect">
              <a:avLst/>
            </a:prstGeom>
          </p:spPr>
        </p:pic>
        <p:sp>
          <p:nvSpPr>
            <p:cNvPr id="15" name="Text Box 4"/>
            <p:cNvSpPr>
              <a:spLocks noChangeArrowheads="1"/>
            </p:cNvSpPr>
            <p:nvPr/>
          </p:nvSpPr>
          <p:spPr bwMode="gray">
            <a:xfrm>
              <a:off x="312212" y="3474883"/>
              <a:ext cx="5367079" cy="203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54000" tIns="36000" rIns="0" bIns="36000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endParaRPr lang="fr-FR" altLang="fr-FR" sz="1400" i="1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" name="Text Box 4"/>
            <p:cNvSpPr>
              <a:spLocks noChangeArrowheads="1"/>
            </p:cNvSpPr>
            <p:nvPr/>
          </p:nvSpPr>
          <p:spPr bwMode="gray">
            <a:xfrm rot="5400000">
              <a:off x="608142" y="3342710"/>
              <a:ext cx="4725787" cy="194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54000" tIns="36000" rIns="0" bIns="36000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endParaRPr lang="fr-FR" altLang="fr-FR" sz="1400" i="1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" name="Text Box 4"/>
            <p:cNvSpPr>
              <a:spLocks noChangeArrowheads="1"/>
            </p:cNvSpPr>
            <p:nvPr/>
          </p:nvSpPr>
          <p:spPr bwMode="gray">
            <a:xfrm>
              <a:off x="325112" y="5685113"/>
              <a:ext cx="2550093" cy="299396"/>
            </a:xfrm>
            <a:prstGeom prst="rect">
              <a:avLst/>
            </a:prstGeom>
            <a:solidFill>
              <a:srgbClr val="003478"/>
            </a:solidFill>
            <a:ln>
              <a:noFill/>
            </a:ln>
            <a:extLst/>
          </p:spPr>
          <p:txBody>
            <a:bodyPr wrap="square" lIns="54000" tIns="36000" rIns="0" bIns="36000" anchor="b" anchorCtr="0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fr-FR" altLang="fr-FR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AUTOMOBILE</a:t>
              </a:r>
            </a:p>
          </p:txBody>
        </p:sp>
        <p:sp>
          <p:nvSpPr>
            <p:cNvPr id="19" name="Text Box 4"/>
            <p:cNvSpPr>
              <a:spLocks noChangeArrowheads="1"/>
            </p:cNvSpPr>
            <p:nvPr/>
          </p:nvSpPr>
          <p:spPr bwMode="gray">
            <a:xfrm>
              <a:off x="3068245" y="5685113"/>
              <a:ext cx="2550093" cy="299396"/>
            </a:xfrm>
            <a:prstGeom prst="rect">
              <a:avLst/>
            </a:prstGeom>
            <a:solidFill>
              <a:srgbClr val="003478"/>
            </a:solidFill>
            <a:ln>
              <a:noFill/>
            </a:ln>
            <a:extLst/>
          </p:spPr>
          <p:txBody>
            <a:bodyPr wrap="square" lIns="54000" tIns="36000" rIns="0" bIns="36000" anchor="b" anchorCtr="0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fr-FR" altLang="fr-FR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CONSTRUCTION</a:t>
              </a:r>
            </a:p>
          </p:txBody>
        </p:sp>
        <p:sp>
          <p:nvSpPr>
            <p:cNvPr id="20" name="Text Box 4"/>
            <p:cNvSpPr>
              <a:spLocks noChangeArrowheads="1"/>
            </p:cNvSpPr>
            <p:nvPr/>
          </p:nvSpPr>
          <p:spPr bwMode="gray">
            <a:xfrm>
              <a:off x="325115" y="3187556"/>
              <a:ext cx="2550093" cy="297478"/>
            </a:xfrm>
            <a:prstGeom prst="rect">
              <a:avLst/>
            </a:prstGeom>
            <a:solidFill>
              <a:srgbClr val="003478"/>
            </a:solidFill>
            <a:ln>
              <a:noFill/>
            </a:ln>
            <a:extLst/>
          </p:spPr>
          <p:txBody>
            <a:bodyPr wrap="square" lIns="54000" tIns="36000" rIns="0" bIns="36000" anchor="b" anchorCtr="0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fr-FR" altLang="fr-FR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COUCHES-CULOTTES</a:t>
              </a:r>
            </a:p>
          </p:txBody>
        </p:sp>
        <p:sp>
          <p:nvSpPr>
            <p:cNvPr id="21" name="Text Box 4"/>
            <p:cNvSpPr>
              <a:spLocks noChangeArrowheads="1"/>
            </p:cNvSpPr>
            <p:nvPr/>
          </p:nvSpPr>
          <p:spPr bwMode="gray">
            <a:xfrm>
              <a:off x="3068249" y="3187556"/>
              <a:ext cx="2550093" cy="297471"/>
            </a:xfrm>
            <a:prstGeom prst="rect">
              <a:avLst/>
            </a:prstGeom>
            <a:solidFill>
              <a:srgbClr val="003478"/>
            </a:solidFill>
            <a:ln>
              <a:noFill/>
            </a:ln>
            <a:extLst/>
          </p:spPr>
          <p:txBody>
            <a:bodyPr wrap="square" lIns="54000" tIns="36000" rIns="0" bIns="36000" anchor="b" anchorCtr="0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fr-FR" altLang="fr-FR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EMBALLAGES</a:t>
              </a:r>
            </a:p>
          </p:txBody>
        </p:sp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11166" y="4932383"/>
            <a:ext cx="738059" cy="1290845"/>
          </a:xfrm>
          <a:prstGeom prst="rect">
            <a:avLst/>
          </a:prstGeom>
        </p:spPr>
      </p:pic>
      <p:pic>
        <p:nvPicPr>
          <p:cNvPr id="23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620" y="1480574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943" y="2090196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943" y="2730305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266" y="3339927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270" y="4711584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12</a:t>
            </a:fld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Un très bon début </a:t>
            </a:r>
            <a:r>
              <a:rPr lang="fr-FR" dirty="0" smtClean="0"/>
              <a:t>d’année AU 1T 2018</a:t>
            </a:r>
            <a:endParaRPr lang="fr-FR" dirty="0"/>
          </a:p>
        </p:txBody>
      </p:sp>
      <p:sp>
        <p:nvSpPr>
          <p:cNvPr id="14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13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0633" y="1761403"/>
            <a:ext cx="3240000" cy="1450800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57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Chiffre d’affaires</a:t>
            </a:r>
            <a:r>
              <a:rPr lang="fr-FR" dirty="0" smtClean="0">
                <a:solidFill>
                  <a:srgbClr val="003576"/>
                </a:solidFill>
                <a:latin typeface="Century Gothic" panose="020B0502020202020204" pitchFamily="34" charset="0"/>
              </a:rPr>
              <a:t/>
            </a:r>
            <a:br>
              <a:rPr lang="fr-FR" dirty="0" smtClean="0">
                <a:solidFill>
                  <a:srgbClr val="003576"/>
                </a:solidFill>
                <a:latin typeface="Century Gothic" panose="020B0502020202020204" pitchFamily="34" charset="0"/>
              </a:rPr>
            </a:br>
            <a:r>
              <a:rPr lang="fr-FR" b="1" dirty="0">
                <a:solidFill>
                  <a:srgbClr val="FFFFFF"/>
                </a:solidFill>
                <a:latin typeface="Century Gothic" panose="020B0502020202020204" pitchFamily="34" charset="0"/>
              </a:rPr>
              <a:t>2</a:t>
            </a:r>
            <a:r>
              <a:rPr lang="fr-FR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172 </a:t>
            </a:r>
            <a:r>
              <a:rPr lang="fr-FR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millions d’euros</a:t>
            </a:r>
          </a:p>
          <a:p>
            <a:pPr algn="ctr"/>
            <a:r>
              <a:rPr lang="fr-FR" sz="1200" dirty="0">
                <a:solidFill>
                  <a:srgbClr val="B1D4FF"/>
                </a:solidFill>
                <a:latin typeface="Century Gothic" panose="020B0502020202020204" pitchFamily="34" charset="0"/>
              </a:rPr>
              <a:t>+7,3 % croissance organique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609385" y="1598540"/>
            <a:ext cx="1262496" cy="357932"/>
          </a:xfrm>
          <a:prstGeom prst="rect">
            <a:avLst/>
          </a:prstGeom>
          <a:solidFill>
            <a:srgbClr val="FFFFFF"/>
          </a:solidFill>
          <a:ln>
            <a:solidFill>
              <a:srgbClr val="003478"/>
            </a:solidFill>
          </a:ln>
        </p:spPr>
        <p:txBody>
          <a:bodyPr tIns="0" anchor="b">
            <a:noAutofit/>
          </a:bodyPr>
          <a:lstStyle>
            <a:lvl1pPr marL="358775" indent="-358775" algn="l" defTabSz="1219140" rtl="0" eaLnBrk="1" latinLnBrk="0" hangingPunct="1">
              <a:spcBef>
                <a:spcPct val="20000"/>
              </a:spcBef>
              <a:buSzPct val="150000"/>
              <a:buFontTx/>
              <a:buBlip>
                <a:blip r:embed="rId3"/>
              </a:buBlip>
              <a:defRPr sz="20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8650" indent="-271463" algn="l" defTabSz="1219140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Char char="●"/>
              <a:defRPr sz="1800" b="1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3275" indent="-174625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182563" algn="l" defTabSz="121914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71575" indent="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dirty="0" smtClean="0">
                <a:solidFill>
                  <a:srgbClr val="E14952"/>
                </a:solidFill>
              </a:rPr>
              <a:t> +0,9 %</a:t>
            </a:r>
            <a:endParaRPr lang="fr-FR" dirty="0">
              <a:solidFill>
                <a:srgbClr val="E1495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46710" y="3772695"/>
            <a:ext cx="3240000" cy="1450800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57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RN part du Groupe</a:t>
            </a:r>
            <a:endParaRPr lang="fr-FR" b="1" dirty="0">
              <a:solidFill>
                <a:srgbClr val="00357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188 </a:t>
            </a:r>
            <a:r>
              <a:rPr lang="fr-FR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millions </a:t>
            </a:r>
            <a:r>
              <a:rPr lang="fr-FR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d’euros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3539260" y="3600247"/>
            <a:ext cx="1254902" cy="357932"/>
          </a:xfrm>
          <a:prstGeom prst="rect">
            <a:avLst/>
          </a:prstGeom>
          <a:solidFill>
            <a:schemeClr val="bg1"/>
          </a:solidFill>
          <a:ln>
            <a:solidFill>
              <a:srgbClr val="003478"/>
            </a:solidFill>
          </a:ln>
        </p:spPr>
        <p:txBody>
          <a:bodyPr tIns="0">
            <a:noAutofit/>
          </a:bodyPr>
          <a:lstStyle>
            <a:lvl1pPr marL="358775" indent="-358775" algn="l" defTabSz="1219140" rtl="0" eaLnBrk="1" latinLnBrk="0" hangingPunct="1">
              <a:spcBef>
                <a:spcPct val="20000"/>
              </a:spcBef>
              <a:buSzPct val="150000"/>
              <a:buFontTx/>
              <a:buBlip>
                <a:blip r:embed="rId3"/>
              </a:buBlip>
              <a:defRPr sz="20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8650" indent="-271463" algn="l" defTabSz="1219140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Char char="●"/>
              <a:defRPr sz="1800" b="1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3275" indent="-174625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182563" algn="l" defTabSz="121914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71575" indent="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dirty="0" smtClean="0">
                <a:solidFill>
                  <a:srgbClr val="E14952"/>
                </a:solidFill>
              </a:rPr>
              <a:t> +37,2 %</a:t>
            </a:r>
            <a:endParaRPr lang="fr-FR" dirty="0">
              <a:solidFill>
                <a:srgbClr val="E1495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92697" y="3772693"/>
            <a:ext cx="3240000" cy="1450800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57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Dette nette</a:t>
            </a:r>
            <a:endParaRPr lang="fr-FR" b="1" dirty="0">
              <a:solidFill>
                <a:srgbClr val="00357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1 227 </a:t>
            </a:r>
            <a:r>
              <a:rPr lang="fr-FR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millions d’euros</a:t>
            </a:r>
          </a:p>
          <a:p>
            <a:pPr algn="ctr"/>
            <a:r>
              <a:rPr lang="fr-FR" sz="1200" dirty="0" smtClean="0">
                <a:solidFill>
                  <a:srgbClr val="B1D4FF"/>
                </a:solidFill>
                <a:latin typeface="Century Gothic" panose="020B0502020202020204" pitchFamily="34" charset="0"/>
              </a:rPr>
              <a:t>incluant l’acquisition de XL Brands</a:t>
            </a:r>
            <a:endParaRPr lang="fr-FR" sz="1200" dirty="0">
              <a:solidFill>
                <a:srgbClr val="B1D4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65009" y="1761402"/>
            <a:ext cx="3240000" cy="1450800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B1D4FF"/>
                </a:solidFill>
                <a:latin typeface="Century Gothic" panose="020B0502020202020204" pitchFamily="34" charset="0"/>
              </a:rPr>
              <a:t>EBITDA</a:t>
            </a:r>
            <a:r>
              <a:rPr lang="fr-FR" dirty="0" smtClean="0">
                <a:solidFill>
                  <a:srgbClr val="B1D4FF"/>
                </a:solidFill>
                <a:latin typeface="Century Gothic" panose="020B0502020202020204" pitchFamily="34" charset="0"/>
              </a:rPr>
              <a:t/>
            </a:r>
            <a:br>
              <a:rPr lang="fr-FR" dirty="0" smtClean="0">
                <a:solidFill>
                  <a:srgbClr val="B1D4FF"/>
                </a:solidFill>
                <a:latin typeface="Century Gothic" panose="020B0502020202020204" pitchFamily="34" charset="0"/>
              </a:rPr>
            </a:br>
            <a:r>
              <a:rPr lang="fr-FR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383 </a:t>
            </a:r>
            <a:r>
              <a:rPr lang="fr-FR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millions d’euros</a:t>
            </a:r>
            <a:br>
              <a:rPr lang="fr-FR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fr-FR" sz="1200" dirty="0">
                <a:solidFill>
                  <a:srgbClr val="B1D4FF"/>
                </a:solidFill>
                <a:latin typeface="Century Gothic" panose="020B0502020202020204" pitchFamily="34" charset="0"/>
              </a:rPr>
              <a:t>-26 m€ effet de </a:t>
            </a:r>
            <a:r>
              <a:rPr lang="fr-FR" sz="1200" dirty="0" smtClean="0">
                <a:solidFill>
                  <a:srgbClr val="B1D4FF"/>
                </a:solidFill>
                <a:latin typeface="Century Gothic" panose="020B0502020202020204" pitchFamily="34" charset="0"/>
              </a:rPr>
              <a:t>change (conversion)</a:t>
            </a:r>
            <a:endParaRPr lang="fr-FR" sz="1200" dirty="0">
              <a:solidFill>
                <a:srgbClr val="B1D4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5453761" y="1598539"/>
            <a:ext cx="1262496" cy="357932"/>
          </a:xfrm>
          <a:prstGeom prst="rect">
            <a:avLst/>
          </a:prstGeom>
          <a:solidFill>
            <a:schemeClr val="bg1"/>
          </a:solidFill>
          <a:ln>
            <a:solidFill>
              <a:srgbClr val="003478"/>
            </a:solidFill>
          </a:ln>
        </p:spPr>
        <p:txBody>
          <a:bodyPr tIns="0">
            <a:noAutofit/>
          </a:bodyPr>
          <a:lstStyle>
            <a:lvl1pPr marL="358775" indent="-358775" algn="l" defTabSz="1219140" rtl="0" eaLnBrk="1" latinLnBrk="0" hangingPunct="1">
              <a:spcBef>
                <a:spcPct val="20000"/>
              </a:spcBef>
              <a:buSzPct val="150000"/>
              <a:buFontTx/>
              <a:buBlip>
                <a:blip r:embed="rId3"/>
              </a:buBlip>
              <a:defRPr sz="20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8650" indent="-271463" algn="l" defTabSz="1219140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Char char="●"/>
              <a:defRPr sz="1800" b="1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3275" indent="-174625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182563" algn="l" defTabSz="121914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71575" indent="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dirty="0" smtClean="0">
                <a:solidFill>
                  <a:srgbClr val="E14952"/>
                </a:solidFill>
              </a:rPr>
              <a:t> +7,9 %</a:t>
            </a:r>
            <a:endParaRPr lang="fr-FR" dirty="0">
              <a:solidFill>
                <a:srgbClr val="E1495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09386" y="1758202"/>
            <a:ext cx="3240000" cy="1450800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 smtClean="0">
              <a:solidFill>
                <a:srgbClr val="B1D4F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b="1" dirty="0" smtClean="0">
                <a:solidFill>
                  <a:srgbClr val="B1D4FF"/>
                </a:solidFill>
                <a:latin typeface="Century Gothic" panose="020B0502020202020204" pitchFamily="34" charset="0"/>
              </a:rPr>
              <a:t>Marge d’EBITDA</a:t>
            </a:r>
          </a:p>
          <a:p>
            <a:pPr algn="ctr"/>
            <a:r>
              <a:rPr lang="fr-FR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17,6 %</a:t>
            </a:r>
          </a:p>
          <a:p>
            <a:pPr algn="ctr"/>
            <a:r>
              <a:rPr lang="fr-FR" sz="1400" dirty="0" smtClean="0">
                <a:solidFill>
                  <a:srgbClr val="B1D4FF"/>
                </a:solidFill>
                <a:latin typeface="Century Gothic" panose="020B0502020202020204" pitchFamily="34" charset="0"/>
              </a:rPr>
              <a:t>vs 16,5 % </a:t>
            </a:r>
            <a:endParaRPr lang="fr-FR" sz="1400" dirty="0">
              <a:solidFill>
                <a:srgbClr val="B1D4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9211733" y="1598539"/>
            <a:ext cx="1413934" cy="357932"/>
          </a:xfrm>
          <a:prstGeom prst="rect">
            <a:avLst/>
          </a:prstGeom>
          <a:solidFill>
            <a:schemeClr val="bg1"/>
          </a:solidFill>
          <a:ln>
            <a:solidFill>
              <a:srgbClr val="003478"/>
            </a:solidFill>
          </a:ln>
        </p:spPr>
        <p:txBody>
          <a:bodyPr tIns="0">
            <a:noAutofit/>
          </a:bodyPr>
          <a:lstStyle>
            <a:lvl1pPr marL="358775" indent="-358775" algn="l" defTabSz="1219140" rtl="0" eaLnBrk="1" latinLnBrk="0" hangingPunct="1">
              <a:spcBef>
                <a:spcPct val="20000"/>
              </a:spcBef>
              <a:buSzPct val="150000"/>
              <a:buFontTx/>
              <a:buBlip>
                <a:blip r:embed="rId3"/>
              </a:buBlip>
              <a:defRPr sz="20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8650" indent="-271463" algn="l" defTabSz="1219140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Char char="●"/>
              <a:defRPr sz="1800" b="1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3275" indent="-174625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182563" algn="l" defTabSz="121914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71575" indent="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dirty="0" smtClean="0">
                <a:solidFill>
                  <a:srgbClr val="E14952"/>
                </a:solidFill>
              </a:rPr>
              <a:t> +110 bps</a:t>
            </a:r>
            <a:endParaRPr lang="fr-FR" dirty="0">
              <a:solidFill>
                <a:srgbClr val="E14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14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14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4749733"/>
            <a:ext cx="1219041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3478"/>
              </a:buClr>
              <a:buSzPct val="100000"/>
              <a:defRPr/>
            </a:pPr>
            <a:r>
              <a:rPr lang="fr-FR" sz="1800" b="1" kern="0" dirty="0" smtClean="0">
                <a:solidFill>
                  <a:srgbClr val="003478"/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rPr>
              <a:t>Arkema confirme son objectif d’augmenter son EBITDA en 2018 par rapport</a:t>
            </a:r>
            <a:br>
              <a:rPr lang="fr-FR" sz="1800" b="1" kern="0" dirty="0" smtClean="0">
                <a:solidFill>
                  <a:srgbClr val="003478"/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rPr>
            </a:br>
            <a:r>
              <a:rPr lang="fr-FR" sz="1800" b="1" kern="0" dirty="0" smtClean="0">
                <a:solidFill>
                  <a:srgbClr val="003478"/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rPr>
              <a:t> à l’excellente performance de 2017</a:t>
            </a:r>
            <a:endParaRPr lang="fr-FR" sz="1800" b="1" kern="0" dirty="0">
              <a:solidFill>
                <a:srgbClr val="003478"/>
              </a:solidFill>
              <a:latin typeface="Century Gothic" panose="020B0502020202020204" pitchFamily="34" charset="0"/>
              <a:ea typeface="MS PGothic" pitchFamily="34" charset="-128"/>
              <a:cs typeface="MS PGothic" charset="0"/>
            </a:endParaRPr>
          </a:p>
        </p:txBody>
      </p:sp>
      <p:sp>
        <p:nvSpPr>
          <p:cNvPr id="26" name="Espace réservé du contenu 4"/>
          <p:cNvSpPr txBox="1">
            <a:spLocks/>
          </p:cNvSpPr>
          <p:nvPr/>
        </p:nvSpPr>
        <p:spPr>
          <a:xfrm>
            <a:off x="262749" y="1171938"/>
            <a:ext cx="11744835" cy="3514260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 algn="l" defTabSz="1219140" rtl="0" eaLnBrk="1" latinLnBrk="0" hangingPunct="1">
              <a:spcBef>
                <a:spcPct val="20000"/>
              </a:spcBef>
              <a:buSzPct val="150000"/>
              <a:buFontTx/>
              <a:buBlip>
                <a:blip r:embed="rId3"/>
              </a:buBlip>
              <a:defRPr sz="20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8650" indent="-271463" algn="l" defTabSz="1219140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Char char="●"/>
              <a:defRPr sz="1800" b="1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3275" indent="-174625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182563" algn="l" defTabSz="121914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71575" indent="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fr-FR" sz="1800" dirty="0">
                <a:solidFill>
                  <a:srgbClr val="003478"/>
                </a:solidFill>
              </a:rPr>
              <a:t> </a:t>
            </a:r>
            <a:r>
              <a:rPr lang="fr-FR" sz="1800" dirty="0" smtClean="0">
                <a:solidFill>
                  <a:srgbClr val="003478"/>
                </a:solidFill>
              </a:rPr>
              <a:t>    Hypothèses macro économiques</a:t>
            </a:r>
          </a:p>
          <a:p>
            <a:pPr lvl="1">
              <a:spcBef>
                <a:spcPts val="600"/>
              </a:spcBef>
              <a:buClr>
                <a:srgbClr val="003478"/>
              </a:buClr>
              <a:buSzPct val="60000"/>
            </a:pPr>
            <a:r>
              <a:rPr lang="fr-FR" sz="1600" b="0" dirty="0" smtClean="0">
                <a:solidFill>
                  <a:srgbClr val="003478"/>
                </a:solidFill>
              </a:rPr>
              <a:t>Demande bien orientée dans les trois principales zones géographiques</a:t>
            </a:r>
          </a:p>
          <a:p>
            <a:pPr lvl="1">
              <a:spcBef>
                <a:spcPts val="600"/>
              </a:spcBef>
              <a:buClr>
                <a:srgbClr val="003478"/>
              </a:buClr>
              <a:buSzPct val="60000"/>
            </a:pPr>
            <a:r>
              <a:rPr lang="fr-FR" sz="1600" b="0" dirty="0" smtClean="0">
                <a:solidFill>
                  <a:srgbClr val="003478"/>
                </a:solidFill>
              </a:rPr>
              <a:t>Niveau élevé de l’euro*</a:t>
            </a:r>
          </a:p>
          <a:p>
            <a:pPr lvl="1">
              <a:spcBef>
                <a:spcPts val="600"/>
              </a:spcBef>
              <a:buClr>
                <a:srgbClr val="003478"/>
              </a:buClr>
              <a:buSzPct val="60000"/>
            </a:pPr>
            <a:r>
              <a:rPr lang="fr-FR" sz="1600" b="0" dirty="0" smtClean="0">
                <a:solidFill>
                  <a:srgbClr val="003478"/>
                </a:solidFill>
              </a:rPr>
              <a:t>Coût des matières premières plus élevé que l’an dernier</a:t>
            </a:r>
          </a:p>
          <a:p>
            <a:pPr marL="0" indent="0">
              <a:spcBef>
                <a:spcPts val="900"/>
              </a:spcBef>
              <a:buFontTx/>
              <a:buNone/>
            </a:pPr>
            <a:r>
              <a:rPr lang="fr-FR" sz="1800" dirty="0" smtClean="0">
                <a:solidFill>
                  <a:srgbClr val="003478"/>
                </a:solidFill>
              </a:rPr>
              <a:t>     Arkema continuera à bénéficier de :</a:t>
            </a:r>
          </a:p>
          <a:p>
            <a:pPr lvl="1">
              <a:spcBef>
                <a:spcPts val="600"/>
              </a:spcBef>
              <a:buClr>
                <a:srgbClr val="003478"/>
              </a:buClr>
              <a:buSzPct val="60000"/>
            </a:pPr>
            <a:r>
              <a:rPr lang="fr-FR" sz="1600" b="0" dirty="0" smtClean="0">
                <a:solidFill>
                  <a:srgbClr val="003478"/>
                </a:solidFill>
              </a:rPr>
              <a:t>La forte dynamique d’innovation dans les matériaux avancés</a:t>
            </a:r>
          </a:p>
          <a:p>
            <a:pPr lvl="1">
              <a:spcBef>
                <a:spcPts val="600"/>
              </a:spcBef>
              <a:buClr>
                <a:srgbClr val="003478"/>
              </a:buClr>
              <a:buSzPct val="60000"/>
            </a:pPr>
            <a:r>
              <a:rPr lang="fr-FR" sz="1600" b="0" dirty="0" smtClean="0">
                <a:solidFill>
                  <a:srgbClr val="003478"/>
                </a:solidFill>
              </a:rPr>
              <a:t>L’intégration de XL Brands chez Bostik</a:t>
            </a:r>
          </a:p>
          <a:p>
            <a:pPr lvl="1">
              <a:spcBef>
                <a:spcPts val="600"/>
              </a:spcBef>
              <a:buClr>
                <a:srgbClr val="003478"/>
              </a:buClr>
              <a:buSzPct val="60000"/>
            </a:pPr>
            <a:r>
              <a:rPr lang="fr-FR" sz="1600" b="0" dirty="0" smtClean="0">
                <a:solidFill>
                  <a:srgbClr val="003478"/>
                </a:solidFill>
              </a:rPr>
              <a:t>Un environnement globalement robuste dans ses activités de chimie intermédiaire</a:t>
            </a:r>
          </a:p>
          <a:p>
            <a:pPr lvl="1">
              <a:spcBef>
                <a:spcPts val="600"/>
              </a:spcBef>
              <a:buClr>
                <a:srgbClr val="003478"/>
              </a:buClr>
              <a:buSzPct val="60000"/>
            </a:pPr>
            <a:r>
              <a:rPr lang="fr-FR" sz="1600" b="0" dirty="0" smtClean="0">
                <a:solidFill>
                  <a:srgbClr val="003478"/>
                </a:solidFill>
              </a:rPr>
              <a:t>La poursuite des actions pour refléter dans ses prix de vente la hausse des matières premières</a:t>
            </a:r>
          </a:p>
          <a:p>
            <a:pPr lvl="1">
              <a:spcBef>
                <a:spcPts val="600"/>
              </a:spcBef>
              <a:buClr>
                <a:srgbClr val="003478"/>
              </a:buClr>
              <a:buSzPct val="60000"/>
            </a:pPr>
            <a:r>
              <a:rPr lang="fr-FR" sz="1600" b="0" dirty="0" smtClean="0">
                <a:solidFill>
                  <a:srgbClr val="003478"/>
                </a:solidFill>
              </a:rPr>
              <a:t>Ses initiatives en matière d’excellence opérationnelle pour compenser une partie de l’inflation sur ses frais fixes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xmlns="" id="{8B171285-9DE2-0843-B843-E47885B03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9" y="5643008"/>
            <a:ext cx="8553450" cy="2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17A345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 anchorCtr="0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 smtClean="0">
                <a:solidFill>
                  <a:srgbClr val="003478"/>
                </a:solidFill>
                <a:latin typeface="Century Gothic" panose="020B0502020202020204" pitchFamily="34" charset="0"/>
                <a:sym typeface="Myriad Pro Bold Cond" charset="0"/>
              </a:rPr>
              <a:t>* Une augmentation de 10 % du taux de change de l’euro par rapport au dollar US a un impact sur l’année de (50) m€ sur l’EBITDA (effet conversion) </a:t>
            </a:r>
            <a:endParaRPr lang="fr-FR" sz="900" dirty="0">
              <a:solidFill>
                <a:srgbClr val="003478"/>
              </a:solidFill>
              <a:latin typeface="Century Gothic" panose="020B0502020202020204" pitchFamily="34" charset="0"/>
              <a:sym typeface="Myriad Pro Bold Cond" charset="0"/>
            </a:endParaRPr>
          </a:p>
        </p:txBody>
      </p:sp>
      <p:grpSp>
        <p:nvGrpSpPr>
          <p:cNvPr id="29" name="Groupe 30"/>
          <p:cNvGrpSpPr/>
          <p:nvPr/>
        </p:nvGrpSpPr>
        <p:grpSpPr>
          <a:xfrm>
            <a:off x="395309" y="2640417"/>
            <a:ext cx="204968" cy="176485"/>
            <a:chOff x="1403363" y="812806"/>
            <a:chExt cx="428628" cy="423866"/>
          </a:xfrm>
          <a:solidFill>
            <a:srgbClr val="003478"/>
          </a:solidFill>
        </p:grpSpPr>
        <p:sp>
          <p:nvSpPr>
            <p:cNvPr id="30" name="Oval 19"/>
            <p:cNvSpPr>
              <a:spLocks noChangeArrowheads="1"/>
            </p:cNvSpPr>
            <p:nvPr/>
          </p:nvSpPr>
          <p:spPr bwMode="auto">
            <a:xfrm>
              <a:off x="1403363" y="987433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1492264" y="987433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1579577" y="987433"/>
              <a:ext cx="76201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1668477" y="987433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4" name="Oval 23"/>
            <p:cNvSpPr>
              <a:spLocks noChangeArrowheads="1"/>
            </p:cNvSpPr>
            <p:nvPr/>
          </p:nvSpPr>
          <p:spPr bwMode="auto">
            <a:xfrm>
              <a:off x="1757378" y="987433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5" name="Oval 24"/>
            <p:cNvSpPr>
              <a:spLocks noChangeArrowheads="1"/>
            </p:cNvSpPr>
            <p:nvPr/>
          </p:nvSpPr>
          <p:spPr bwMode="auto">
            <a:xfrm>
              <a:off x="1665302" y="1074746"/>
              <a:ext cx="76201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6" name="Oval 25"/>
            <p:cNvSpPr>
              <a:spLocks noChangeArrowheads="1"/>
            </p:cNvSpPr>
            <p:nvPr/>
          </p:nvSpPr>
          <p:spPr bwMode="auto">
            <a:xfrm>
              <a:off x="1665302" y="901707"/>
              <a:ext cx="76201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7" name="Oval 26"/>
            <p:cNvSpPr>
              <a:spLocks noChangeArrowheads="1"/>
            </p:cNvSpPr>
            <p:nvPr/>
          </p:nvSpPr>
          <p:spPr bwMode="auto">
            <a:xfrm>
              <a:off x="1579577" y="812806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1579577" y="1160471"/>
              <a:ext cx="74613" cy="762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oupe 30"/>
          <p:cNvGrpSpPr/>
          <p:nvPr/>
        </p:nvGrpSpPr>
        <p:grpSpPr>
          <a:xfrm>
            <a:off x="396314" y="1287386"/>
            <a:ext cx="204968" cy="176485"/>
            <a:chOff x="1403363" y="812806"/>
            <a:chExt cx="428628" cy="423866"/>
          </a:xfrm>
          <a:solidFill>
            <a:srgbClr val="003478"/>
          </a:solidFill>
        </p:grpSpPr>
        <p:sp>
          <p:nvSpPr>
            <p:cNvPr id="40" name="Oval 19"/>
            <p:cNvSpPr>
              <a:spLocks noChangeArrowheads="1"/>
            </p:cNvSpPr>
            <p:nvPr/>
          </p:nvSpPr>
          <p:spPr bwMode="auto">
            <a:xfrm>
              <a:off x="1403363" y="987433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" name="Oval 20"/>
            <p:cNvSpPr>
              <a:spLocks noChangeArrowheads="1"/>
            </p:cNvSpPr>
            <p:nvPr/>
          </p:nvSpPr>
          <p:spPr bwMode="auto">
            <a:xfrm>
              <a:off x="1492264" y="987433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2" name="Oval 21"/>
            <p:cNvSpPr>
              <a:spLocks noChangeArrowheads="1"/>
            </p:cNvSpPr>
            <p:nvPr/>
          </p:nvSpPr>
          <p:spPr bwMode="auto">
            <a:xfrm>
              <a:off x="1579577" y="987433"/>
              <a:ext cx="76201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3" name="Oval 22"/>
            <p:cNvSpPr>
              <a:spLocks noChangeArrowheads="1"/>
            </p:cNvSpPr>
            <p:nvPr/>
          </p:nvSpPr>
          <p:spPr bwMode="auto">
            <a:xfrm>
              <a:off x="1668477" y="987433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1757378" y="987433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5" name="Oval 24"/>
            <p:cNvSpPr>
              <a:spLocks noChangeArrowheads="1"/>
            </p:cNvSpPr>
            <p:nvPr/>
          </p:nvSpPr>
          <p:spPr bwMode="auto">
            <a:xfrm>
              <a:off x="1665302" y="1074746"/>
              <a:ext cx="76201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1665302" y="901707"/>
              <a:ext cx="76201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7" name="Oval 26"/>
            <p:cNvSpPr>
              <a:spLocks noChangeArrowheads="1"/>
            </p:cNvSpPr>
            <p:nvPr/>
          </p:nvSpPr>
          <p:spPr bwMode="auto">
            <a:xfrm>
              <a:off x="1579577" y="812806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8" name="Oval 27"/>
            <p:cNvSpPr>
              <a:spLocks noChangeArrowheads="1"/>
            </p:cNvSpPr>
            <p:nvPr/>
          </p:nvSpPr>
          <p:spPr bwMode="auto">
            <a:xfrm>
              <a:off x="1579577" y="1160471"/>
              <a:ext cx="74613" cy="762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1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-1" y="858143"/>
            <a:ext cx="12190413" cy="5085732"/>
          </a:xfrm>
          <a:prstGeom prst="rect">
            <a:avLst/>
          </a:prstGeom>
          <a:solidFill>
            <a:srgbClr val="EFEFEF"/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ct val="10000"/>
              </a:spcBef>
            </a:pPr>
            <a:endParaRPr lang="fr-FR" sz="2000" b="1" dirty="0">
              <a:solidFill>
                <a:srgbClr val="353637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une FORTE Création de valeur sur la période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9105913" y="2179115"/>
            <a:ext cx="2700000" cy="0"/>
          </a:xfrm>
          <a:prstGeom prst="line">
            <a:avLst/>
          </a:prstGeom>
          <a:ln w="19050" cap="rnd">
            <a:solidFill>
              <a:srgbClr val="0034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9105913" y="3299194"/>
            <a:ext cx="2700000" cy="0"/>
          </a:xfrm>
          <a:prstGeom prst="line">
            <a:avLst/>
          </a:prstGeom>
          <a:ln w="19050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9105913" y="3771540"/>
            <a:ext cx="2700000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0562" y="5705074"/>
            <a:ext cx="3848105" cy="247312"/>
          </a:xfrm>
          <a:prstGeom prst="rect">
            <a:avLst/>
          </a:prstGeom>
        </p:spPr>
        <p:txBody>
          <a:bodyPr wrap="square" lIns="0" tIns="46800" rIns="0">
            <a:spAutoFit/>
          </a:bodyPr>
          <a:lstStyle/>
          <a:p>
            <a:r>
              <a:rPr lang="en-US" sz="1000" dirty="0">
                <a:solidFill>
                  <a:srgbClr val="003478"/>
                </a:solidFill>
                <a:latin typeface="Century Gothic" panose="020B0502020202020204" pitchFamily="34" charset="0"/>
              </a:rPr>
              <a:t>(1) </a:t>
            </a:r>
            <a:r>
              <a:rPr lang="en-US" sz="1000" dirty="0" err="1">
                <a:solidFill>
                  <a:srgbClr val="003478"/>
                </a:solidFill>
                <a:latin typeface="Century Gothic" panose="020B0502020202020204" pitchFamily="34" charset="0"/>
              </a:rPr>
              <a:t>AkzoNobel</a:t>
            </a:r>
            <a:r>
              <a:rPr lang="en-US" sz="1000" dirty="0">
                <a:solidFill>
                  <a:srgbClr val="003478"/>
                </a:solidFill>
                <a:latin typeface="Century Gothic" panose="020B0502020202020204" pitchFamily="34" charset="0"/>
              </a:rPr>
              <a:t>, BASF, Clariant, DSM, Evonik, </a:t>
            </a:r>
            <a:r>
              <a:rPr lang="en-US" sz="1000" dirty="0" err="1">
                <a:solidFill>
                  <a:srgbClr val="003478"/>
                </a:solidFill>
                <a:latin typeface="Century Gothic" panose="020B0502020202020204" pitchFamily="34" charset="0"/>
              </a:rPr>
              <a:t>Lanxess</a:t>
            </a:r>
            <a:r>
              <a:rPr lang="en-US" sz="1000" dirty="0">
                <a:solidFill>
                  <a:srgbClr val="003478"/>
                </a:solidFill>
                <a:latin typeface="Century Gothic" panose="020B0502020202020204" pitchFamily="34" charset="0"/>
              </a:rPr>
              <a:t>, Solvay</a:t>
            </a:r>
            <a:endParaRPr lang="fr-FR" sz="1000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0" y="965572"/>
            <a:ext cx="8489572" cy="39912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715418" y="1534389"/>
            <a:ext cx="2245302" cy="324256"/>
          </a:xfrm>
          <a:prstGeom prst="rect">
            <a:avLst/>
          </a:prstGeom>
        </p:spPr>
        <p:txBody>
          <a:bodyPr wrap="square" lIns="0" tIns="46800" rIns="0">
            <a:spAutoFit/>
          </a:bodyPr>
          <a:lstStyle/>
          <a:p>
            <a:pPr lvl="0" defTabSz="914400">
              <a:lnSpc>
                <a:spcPts val="1800"/>
              </a:lnSpc>
              <a:spcBef>
                <a:spcPts val="1800"/>
              </a:spcBef>
              <a:spcAft>
                <a:spcPts val="600"/>
              </a:spcAft>
              <a:buSzPct val="60000"/>
            </a:pPr>
            <a:r>
              <a:rPr lang="fr-FR" altLang="fr-FR" sz="900" dirty="0" smtClean="0">
                <a:solidFill>
                  <a:srgbClr val="003478"/>
                </a:solidFill>
                <a:latin typeface="Century Gothic" panose="020B0502020202020204" pitchFamily="34" charset="0"/>
                <a:cs typeface="Arial" pitchFamily="34" charset="0"/>
              </a:rPr>
              <a:t>Variation depuis le 1</a:t>
            </a:r>
            <a:r>
              <a:rPr lang="fr-FR" altLang="fr-FR" sz="900" baseline="30000" dirty="0" smtClean="0">
                <a:solidFill>
                  <a:srgbClr val="003478"/>
                </a:solidFill>
                <a:latin typeface="Century Gothic" panose="020B0502020202020204" pitchFamily="34" charset="0"/>
                <a:cs typeface="Arial" pitchFamily="34" charset="0"/>
              </a:rPr>
              <a:t>er</a:t>
            </a:r>
            <a:r>
              <a:rPr lang="fr-FR" altLang="fr-FR" sz="900" dirty="0" smtClean="0">
                <a:solidFill>
                  <a:srgbClr val="003478"/>
                </a:solidFill>
                <a:latin typeface="Century Gothic" panose="020B0502020202020204" pitchFamily="34" charset="0"/>
                <a:cs typeface="Arial" pitchFamily="34" charset="0"/>
              </a:rPr>
              <a:t> janvier 2018</a:t>
            </a:r>
            <a:endParaRPr lang="fr-FR" altLang="fr-FR" sz="900" dirty="0">
              <a:solidFill>
                <a:srgbClr val="003478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10346016" y="1852814"/>
            <a:ext cx="1446896" cy="27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 smtClean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+2 %</a:t>
            </a:r>
            <a:endParaRPr lang="en-US" altLang="en-US" sz="1200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10346016" y="2966901"/>
            <a:ext cx="1446896" cy="27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 smtClean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+0 %</a:t>
            </a:r>
            <a:endParaRPr lang="en-US" altLang="en-US" sz="1200" dirty="0">
              <a:solidFill>
                <a:schemeClr val="accent5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10346016" y="3436347"/>
            <a:ext cx="1446896" cy="27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 smtClean="0">
                <a:solidFill>
                  <a:schemeClr val="accent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+3 %</a:t>
            </a:r>
            <a:endParaRPr lang="en-US" altLang="en-US" sz="1200" dirty="0">
              <a:solidFill>
                <a:schemeClr val="accent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89500" y="4618148"/>
            <a:ext cx="8239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31/12/2017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5557" y="1835882"/>
            <a:ext cx="697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dirty="0">
                <a:solidFill>
                  <a:srgbClr val="003478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+</a:t>
            </a:r>
            <a:r>
              <a:rPr lang="en-US" sz="1400" b="1" dirty="0" smtClean="0">
                <a:solidFill>
                  <a:srgbClr val="003478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84 %</a:t>
            </a:r>
            <a:endParaRPr lang="en-US" sz="1400" b="1" dirty="0">
              <a:solidFill>
                <a:srgbClr val="003478"/>
              </a:solidFill>
              <a:latin typeface="Century Gothic" panose="020B0502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25557" y="2949969"/>
            <a:ext cx="697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dirty="0">
                <a:solidFill>
                  <a:schemeClr val="accent5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+</a:t>
            </a:r>
            <a:r>
              <a:rPr lang="en-US" sz="14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39 %</a:t>
            </a:r>
            <a:endParaRPr lang="en-US" sz="1400" b="1" dirty="0">
              <a:solidFill>
                <a:schemeClr val="accent5"/>
              </a:solidFill>
              <a:latin typeface="Century Gothic" panose="020B0502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25557" y="3419415"/>
            <a:ext cx="697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+</a:t>
            </a:r>
            <a:r>
              <a:rPr lang="en-US" sz="14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24 %</a:t>
            </a:r>
            <a:endParaRPr lang="en-US" sz="1400" b="1" dirty="0">
              <a:solidFill>
                <a:schemeClr val="accent3"/>
              </a:solidFill>
              <a:latin typeface="Century Gothic" panose="020B0502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9201689" y="3419415"/>
            <a:ext cx="1446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 dirty="0" smtClean="0">
                <a:solidFill>
                  <a:schemeClr val="accent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CAC 40</a:t>
            </a:r>
            <a:endParaRPr lang="en-US" altLang="en-US" sz="1400" b="1" dirty="0">
              <a:solidFill>
                <a:schemeClr val="accent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9207011" y="1835882"/>
            <a:ext cx="1446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 dirty="0">
                <a:solidFill>
                  <a:srgbClr val="00347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Arkema</a:t>
            </a:r>
          </a:p>
        </p:txBody>
      </p:sp>
      <p:sp>
        <p:nvSpPr>
          <p:cNvPr id="21" name="Rectangle 20"/>
          <p:cNvSpPr/>
          <p:nvPr/>
        </p:nvSpPr>
        <p:spPr bwMode="gray">
          <a:xfrm>
            <a:off x="9073026" y="3490090"/>
            <a:ext cx="146050" cy="14605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ct val="10000"/>
              </a:spcBef>
            </a:pPr>
            <a:endParaRPr lang="fr-FR" sz="1800" b="1" dirty="0">
              <a:solidFill>
                <a:srgbClr val="7030A0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9073026" y="1922138"/>
            <a:ext cx="146050" cy="14605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ct val="10000"/>
              </a:spcBef>
            </a:pPr>
            <a:endParaRPr lang="fr-FR" sz="1800" b="1" dirty="0">
              <a:solidFill>
                <a:srgbClr val="7030A0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9201689" y="2949969"/>
            <a:ext cx="22181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en-US" sz="1400" b="1" spc="-40" dirty="0" smtClean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Moyenne des pairs</a:t>
            </a:r>
            <a:r>
              <a:rPr lang="fr-FR" altLang="en-US" sz="700" b="1" spc="-40" dirty="0" smtClean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800" b="1" spc="-40" baseline="80000" dirty="0" smtClean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(1)</a:t>
            </a:r>
            <a:endParaRPr lang="fr-FR" altLang="en-US" sz="1400" b="1" spc="-40" dirty="0">
              <a:solidFill>
                <a:schemeClr val="accent5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9073026" y="3023689"/>
            <a:ext cx="146050" cy="14605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ct val="10000"/>
              </a:spcBef>
            </a:pPr>
            <a:endParaRPr lang="fr-FR" sz="1800" b="1" dirty="0">
              <a:solidFill>
                <a:srgbClr val="7030A0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379794" y="5064214"/>
            <a:ext cx="7281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Capitalisation lors de l’introduction </a:t>
            </a:r>
            <a:r>
              <a:rPr lang="fr-FR" sz="1600" b="1" dirty="0">
                <a:solidFill>
                  <a:srgbClr val="003478"/>
                </a:solidFill>
                <a:latin typeface="Century Gothic" panose="020B0502020202020204" pitchFamily="34" charset="0"/>
              </a:rPr>
              <a:t>en bourse (2006</a:t>
            </a:r>
            <a:r>
              <a:rPr lang="fr-FR" sz="16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) : 1,7 Md€ </a:t>
            </a:r>
            <a:endParaRPr lang="fr-FR" sz="16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761602" y="5391006"/>
            <a:ext cx="3373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37A4C3"/>
                </a:solidFill>
                <a:latin typeface="Century Gothic" panose="020B0502020202020204" pitchFamily="34" charset="0"/>
              </a:rPr>
              <a:t>Aujourd’hui : 8,3 Mds€</a:t>
            </a:r>
            <a:endParaRPr lang="fr-FR" sz="1600" b="1" dirty="0">
              <a:solidFill>
                <a:srgbClr val="37A4C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llipse 2"/>
          <p:cNvSpPr>
            <a:spLocks noChangeAspect="1"/>
          </p:cNvSpPr>
          <p:nvPr/>
        </p:nvSpPr>
        <p:spPr>
          <a:xfrm>
            <a:off x="9722868" y="4944821"/>
            <a:ext cx="900000" cy="900000"/>
          </a:xfrm>
          <a:prstGeom prst="ellipse">
            <a:avLst/>
          </a:prstGeom>
          <a:solidFill>
            <a:srgbClr val="37A4C3"/>
          </a:solidFill>
          <a:ln>
            <a:solidFill>
              <a:srgbClr val="37A4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8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15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728412" y="5169338"/>
            <a:ext cx="8309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~ x5</a:t>
            </a:r>
            <a:endParaRPr lang="en-US" sz="2200" b="1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7459518" y="2929160"/>
            <a:ext cx="422994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Taux de distribution</a:t>
            </a:r>
            <a:r>
              <a:rPr lang="fr-FR" sz="16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/>
            </a:r>
            <a:br>
              <a:rPr lang="fr-FR" sz="16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</a:br>
            <a:r>
              <a:rPr lang="fr-FR" sz="11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en % du résultat net courant par action</a:t>
            </a:r>
            <a:r>
              <a:rPr lang="fr-FR" sz="11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fr-FR" sz="11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fr-FR" b="1" dirty="0">
                <a:solidFill>
                  <a:srgbClr val="E14952"/>
                </a:solidFill>
                <a:latin typeface="Century Gothic" panose="020B0502020202020204" pitchFamily="34" charset="0"/>
              </a:rPr>
              <a:t>~</a:t>
            </a:r>
            <a:r>
              <a:rPr lang="fr-FR" b="1" dirty="0" smtClean="0">
                <a:solidFill>
                  <a:srgbClr val="E14952"/>
                </a:solidFill>
                <a:latin typeface="Century Gothic" panose="020B0502020202020204" pitchFamily="34" charset="0"/>
              </a:rPr>
              <a:t>30 %</a:t>
            </a:r>
            <a:endParaRPr lang="fr-FR" b="1" dirty="0">
              <a:solidFill>
                <a:srgbClr val="E1495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le dividende, un élément clé de retour à l’actionnaire</a:t>
            </a:r>
            <a:endParaRPr lang="fr-FR" dirty="0"/>
          </a:p>
        </p:txBody>
      </p:sp>
      <p:graphicFrame>
        <p:nvGraphicFramePr>
          <p:cNvPr id="22" name="Graphique 21"/>
          <p:cNvGraphicFramePr/>
          <p:nvPr>
            <p:extLst/>
          </p:nvPr>
        </p:nvGraphicFramePr>
        <p:xfrm>
          <a:off x="568944" y="1889848"/>
          <a:ext cx="6610909" cy="364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980270" y="2826635"/>
            <a:ext cx="108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1,85 €</a:t>
            </a:r>
            <a:endParaRPr lang="fr-FR" sz="18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49306" y="2784885"/>
            <a:ext cx="108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1,90 €</a:t>
            </a:r>
            <a:endParaRPr lang="fr-FR" sz="18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134271" y="2625047"/>
            <a:ext cx="108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2,05 €</a:t>
            </a:r>
            <a:endParaRPr lang="fr-FR" sz="18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695533" y="2252508"/>
            <a:ext cx="108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2,30 €</a:t>
            </a:r>
            <a:endParaRPr lang="fr-FR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457246" y="3950477"/>
            <a:ext cx="422994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8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Politique de dividende : </a:t>
            </a:r>
          </a:p>
          <a:p>
            <a:r>
              <a:rPr lang="fr-FR" sz="18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Payer un dividende stable ou en augmentation </a:t>
            </a:r>
            <a:r>
              <a:rPr lang="fr-FR" sz="1800" b="1" smtClean="0">
                <a:solidFill>
                  <a:srgbClr val="003478"/>
                </a:solidFill>
                <a:latin typeface="Century Gothic" panose="020B0502020202020204" pitchFamily="34" charset="0"/>
              </a:rPr>
              <a:t>chaque année</a:t>
            </a:r>
            <a:endParaRPr lang="fr-FR" b="1" dirty="0">
              <a:solidFill>
                <a:srgbClr val="E14952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Flèche droite 20"/>
          <p:cNvSpPr/>
          <p:nvPr/>
        </p:nvSpPr>
        <p:spPr>
          <a:xfrm rot="20956518">
            <a:off x="2000854" y="1836799"/>
            <a:ext cx="3815166" cy="666948"/>
          </a:xfrm>
          <a:custGeom>
            <a:avLst/>
            <a:gdLst>
              <a:gd name="connsiteX0" fmla="*/ 0 w 3032930"/>
              <a:gd name="connsiteY0" fmla="*/ 263556 h 1054222"/>
              <a:gd name="connsiteX1" fmla="*/ 2505819 w 3032930"/>
              <a:gd name="connsiteY1" fmla="*/ 263556 h 1054222"/>
              <a:gd name="connsiteX2" fmla="*/ 2505819 w 3032930"/>
              <a:gd name="connsiteY2" fmla="*/ 0 h 1054222"/>
              <a:gd name="connsiteX3" fmla="*/ 3032930 w 3032930"/>
              <a:gd name="connsiteY3" fmla="*/ 527111 h 1054222"/>
              <a:gd name="connsiteX4" fmla="*/ 2505819 w 3032930"/>
              <a:gd name="connsiteY4" fmla="*/ 1054222 h 1054222"/>
              <a:gd name="connsiteX5" fmla="*/ 2505819 w 3032930"/>
              <a:gd name="connsiteY5" fmla="*/ 790667 h 1054222"/>
              <a:gd name="connsiteX6" fmla="*/ 0 w 3032930"/>
              <a:gd name="connsiteY6" fmla="*/ 790667 h 1054222"/>
              <a:gd name="connsiteX7" fmla="*/ 0 w 3032930"/>
              <a:gd name="connsiteY7" fmla="*/ 263556 h 1054222"/>
              <a:gd name="connsiteX0" fmla="*/ 0 w 3032930"/>
              <a:gd name="connsiteY0" fmla="*/ 790667 h 1054222"/>
              <a:gd name="connsiteX1" fmla="*/ 2505819 w 3032930"/>
              <a:gd name="connsiteY1" fmla="*/ 263556 h 1054222"/>
              <a:gd name="connsiteX2" fmla="*/ 2505819 w 3032930"/>
              <a:gd name="connsiteY2" fmla="*/ 0 h 1054222"/>
              <a:gd name="connsiteX3" fmla="*/ 3032930 w 3032930"/>
              <a:gd name="connsiteY3" fmla="*/ 527111 h 1054222"/>
              <a:gd name="connsiteX4" fmla="*/ 2505819 w 3032930"/>
              <a:gd name="connsiteY4" fmla="*/ 1054222 h 1054222"/>
              <a:gd name="connsiteX5" fmla="*/ 2505819 w 3032930"/>
              <a:gd name="connsiteY5" fmla="*/ 790667 h 1054222"/>
              <a:gd name="connsiteX6" fmla="*/ 0 w 3032930"/>
              <a:gd name="connsiteY6" fmla="*/ 790667 h 1054222"/>
              <a:gd name="connsiteX0" fmla="*/ 0 w 3042657"/>
              <a:gd name="connsiteY0" fmla="*/ 532884 h 1054222"/>
              <a:gd name="connsiteX1" fmla="*/ 2515546 w 3042657"/>
              <a:gd name="connsiteY1" fmla="*/ 263556 h 1054222"/>
              <a:gd name="connsiteX2" fmla="*/ 2515546 w 3042657"/>
              <a:gd name="connsiteY2" fmla="*/ 0 h 1054222"/>
              <a:gd name="connsiteX3" fmla="*/ 3042657 w 3042657"/>
              <a:gd name="connsiteY3" fmla="*/ 527111 h 1054222"/>
              <a:gd name="connsiteX4" fmla="*/ 2515546 w 3042657"/>
              <a:gd name="connsiteY4" fmla="*/ 1054222 h 1054222"/>
              <a:gd name="connsiteX5" fmla="*/ 2515546 w 3042657"/>
              <a:gd name="connsiteY5" fmla="*/ 790667 h 1054222"/>
              <a:gd name="connsiteX6" fmla="*/ 0 w 3042657"/>
              <a:gd name="connsiteY6" fmla="*/ 532884 h 105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2657" h="1054222">
                <a:moveTo>
                  <a:pt x="0" y="532884"/>
                </a:moveTo>
                <a:lnTo>
                  <a:pt x="2515546" y="263556"/>
                </a:lnTo>
                <a:lnTo>
                  <a:pt x="2515546" y="0"/>
                </a:lnTo>
                <a:lnTo>
                  <a:pt x="3042657" y="527111"/>
                </a:lnTo>
                <a:lnTo>
                  <a:pt x="2515546" y="1054222"/>
                </a:lnTo>
                <a:lnTo>
                  <a:pt x="2515546" y="790667"/>
                </a:lnTo>
                <a:lnTo>
                  <a:pt x="0" y="532884"/>
                </a:lnTo>
                <a:close/>
              </a:path>
            </a:pathLst>
          </a:custGeom>
          <a:noFill/>
          <a:ln>
            <a:solidFill>
              <a:srgbClr val="003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358007" y="1457943"/>
            <a:ext cx="1402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+24 %</a:t>
            </a:r>
            <a:endParaRPr lang="fr-FR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16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459474" y="1902947"/>
            <a:ext cx="349507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Taux de rendement </a:t>
            </a:r>
            <a:r>
              <a:rPr lang="fr-FR" sz="16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/>
            </a:r>
            <a:br>
              <a:rPr lang="fr-FR" sz="16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</a:br>
            <a:r>
              <a:rPr lang="fr-FR" sz="11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sur la base du cours au 31/12/2017</a:t>
            </a:r>
          </a:p>
          <a:p>
            <a:r>
              <a:rPr lang="fr-FR" b="1" dirty="0" smtClean="0">
                <a:solidFill>
                  <a:srgbClr val="E14952"/>
                </a:solidFill>
                <a:latin typeface="Century Gothic" panose="020B0502020202020204" pitchFamily="34" charset="0"/>
              </a:rPr>
              <a:t>2,3 %</a:t>
            </a:r>
            <a:endParaRPr lang="fr-FR" b="1" dirty="0">
              <a:solidFill>
                <a:srgbClr val="E1495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51519" y="4084414"/>
            <a:ext cx="8482084" cy="1875226"/>
          </a:xfrm>
          <a:prstGeom prst="rect">
            <a:avLst/>
          </a:prstGeom>
          <a:noFill/>
        </p:spPr>
        <p:txBody>
          <a:bodyPr vert="horz" wrap="square" lIns="0" tIns="60948" rIns="121898" bIns="60948" rtlCol="0" anchor="ctr">
            <a:normAutofit/>
          </a:bodyPr>
          <a:lstStyle>
            <a:lvl1pPr algn="l" defTabSz="1219140" rtl="0" eaLnBrk="1" latinLnBrk="0" hangingPunct="1"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AMBITION 2023</a:t>
            </a:r>
            <a:endParaRPr lang="fr-FR" sz="4000" dirty="0">
              <a:solidFill>
                <a:srgbClr val="082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notre ambition long terme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36565" y="1078977"/>
            <a:ext cx="1180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UN ACTEUR MONDIAL </a:t>
            </a:r>
            <a:r>
              <a:rPr lang="fr-FR" sz="2000" b="1" dirty="0">
                <a:solidFill>
                  <a:srgbClr val="003478"/>
                </a:solidFill>
                <a:latin typeface="Century Gothic" panose="020B0502020202020204" pitchFamily="34" charset="0"/>
              </a:rPr>
              <a:t>DE LA </a:t>
            </a:r>
            <a:r>
              <a:rPr lang="fr-FR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CHIMIE DE SPÉCIALITÉS </a:t>
            </a:r>
            <a:r>
              <a:rPr lang="fr-FR" sz="2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AVEC UNE OFFRE UNIQUE ET INNOVANTE DANS LES </a:t>
            </a:r>
            <a:r>
              <a:rPr lang="fr-FR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ADHÉSIFS </a:t>
            </a:r>
            <a:r>
              <a:rPr lang="fr-FR" sz="2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ET LES</a:t>
            </a:r>
            <a:r>
              <a:rPr lang="fr-FR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MATÉRIAUX AVANCÉS </a:t>
            </a:r>
          </a:p>
        </p:txBody>
      </p:sp>
      <p:sp>
        <p:nvSpPr>
          <p:cNvPr id="13" name="Espace réservé du numéro de diapositive 67"/>
          <p:cNvSpPr txBox="1">
            <a:spLocks/>
          </p:cNvSpPr>
          <p:nvPr/>
        </p:nvSpPr>
        <p:spPr bwMode="gray">
          <a:xfrm>
            <a:off x="0" y="6209886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18</a:t>
            </a:fld>
            <a:endParaRPr lang="fr-FR" sz="1800" dirty="0">
              <a:solidFill>
                <a:schemeClr val="bg1"/>
              </a:solidFill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="" xmlns:a16="http://schemas.microsoft.com/office/drawing/2014/main" id="{B9180F7F-E766-4249-8826-66CE1EF098C4}"/>
              </a:ext>
            </a:extLst>
          </p:cNvPr>
          <p:cNvGrpSpPr>
            <a:grpSpLocks noChangeAspect="1"/>
          </p:cNvGrpSpPr>
          <p:nvPr/>
        </p:nvGrpSpPr>
        <p:grpSpPr>
          <a:xfrm>
            <a:off x="937566" y="2106787"/>
            <a:ext cx="4593884" cy="2638481"/>
            <a:chOff x="-18994" y="1376813"/>
            <a:chExt cx="6384040" cy="3666647"/>
          </a:xfrm>
        </p:grpSpPr>
        <p:graphicFrame>
          <p:nvGraphicFramePr>
            <p:cNvPr id="36" name="Graphique 35"/>
            <p:cNvGraphicFramePr/>
            <p:nvPr>
              <p:extLst/>
            </p:nvPr>
          </p:nvGraphicFramePr>
          <p:xfrm>
            <a:off x="-18976" y="1376813"/>
            <a:ext cx="6383722" cy="3666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7" name="Graphique 36"/>
            <p:cNvGraphicFramePr>
              <a:graphicFrameLocks noChangeAspect="1"/>
            </p:cNvGraphicFramePr>
            <p:nvPr>
              <p:extLst/>
            </p:nvPr>
          </p:nvGraphicFramePr>
          <p:xfrm>
            <a:off x="-18994" y="1800390"/>
            <a:ext cx="6384040" cy="2826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6138469" y="1641020"/>
            <a:ext cx="5808966" cy="3336355"/>
            <a:chOff x="5831865" y="1571280"/>
            <a:chExt cx="6384040" cy="3666646"/>
          </a:xfrm>
        </p:grpSpPr>
        <p:graphicFrame>
          <p:nvGraphicFramePr>
            <p:cNvPr id="38" name="Graphique 37"/>
            <p:cNvGraphicFramePr/>
            <p:nvPr>
              <p:extLst/>
            </p:nvPr>
          </p:nvGraphicFramePr>
          <p:xfrm>
            <a:off x="5832154" y="1571280"/>
            <a:ext cx="6383732" cy="3666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9" name="Graphique 38"/>
            <p:cNvGraphicFramePr>
              <a:graphicFrameLocks noChangeAspect="1"/>
            </p:cNvGraphicFramePr>
            <p:nvPr>
              <p:extLst/>
            </p:nvPr>
          </p:nvGraphicFramePr>
          <p:xfrm>
            <a:off x="5831865" y="1994791"/>
            <a:ext cx="6384040" cy="28273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43" name="ZoneTexte 42"/>
          <p:cNvSpPr txBox="1"/>
          <p:nvPr/>
        </p:nvSpPr>
        <p:spPr>
          <a:xfrm>
            <a:off x="8171247" y="3158387"/>
            <a:ext cx="1743410" cy="3016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>
                <a:solidFill>
                  <a:srgbClr val="003576"/>
                </a:solidFill>
                <a:latin typeface="Century Gothic" panose="020B0502020202020204" pitchFamily="34" charset="0"/>
                <a:cs typeface="Century Gothic"/>
              </a:rPr>
              <a:t>2023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362803" y="3275217"/>
            <a:ext cx="1743410" cy="3016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 smtClean="0">
                <a:solidFill>
                  <a:srgbClr val="003576"/>
                </a:solidFill>
                <a:latin typeface="Century Gothic" panose="020B0502020202020204" pitchFamily="34" charset="0"/>
                <a:cs typeface="Century Gothic"/>
              </a:rPr>
              <a:t>2017</a:t>
            </a:r>
            <a:endParaRPr lang="en-US" sz="1800" dirty="0">
              <a:solidFill>
                <a:srgbClr val="E30040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044592" y="4745103"/>
            <a:ext cx="1301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rgbClr val="003576"/>
                </a:solidFill>
                <a:latin typeface="Century Gothic" panose="020B0502020202020204" pitchFamily="34" charset="0"/>
              </a:rPr>
              <a:t>Spécialités</a:t>
            </a:r>
            <a:r>
              <a:rPr lang="fr-FR" sz="1400" b="1" dirty="0" smtClean="0">
                <a:solidFill>
                  <a:srgbClr val="003576"/>
                </a:solidFill>
                <a:latin typeface="Century Gothic" panose="020B0502020202020204" pitchFamily="34" charset="0"/>
              </a:rPr>
              <a:t/>
            </a:r>
            <a:br>
              <a:rPr lang="fr-FR" sz="1400" b="1" dirty="0" smtClean="0">
                <a:solidFill>
                  <a:srgbClr val="003576"/>
                </a:solidFill>
                <a:latin typeface="Century Gothic" panose="020B0502020202020204" pitchFamily="34" charset="0"/>
              </a:rPr>
            </a:br>
            <a:r>
              <a:rPr lang="fr-FR" sz="1800" b="1" dirty="0" smtClean="0">
                <a:solidFill>
                  <a:srgbClr val="003576"/>
                </a:solidFill>
                <a:latin typeface="Century Gothic" panose="020B0502020202020204" pitchFamily="34" charset="0"/>
              </a:rPr>
              <a:t>71%</a:t>
            </a:r>
            <a:endParaRPr lang="fr-FR" sz="1400" b="1" dirty="0">
              <a:solidFill>
                <a:srgbClr val="003576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ZoneTexte 46"/>
          <p:cNvSpPr txBox="1"/>
          <p:nvPr/>
        </p:nvSpPr>
        <p:spPr>
          <a:xfrm>
            <a:off x="9895725" y="4744683"/>
            <a:ext cx="1301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rgbClr val="003576"/>
                </a:solidFill>
                <a:latin typeface="Century Gothic" panose="020B0502020202020204" pitchFamily="34" charset="0"/>
              </a:rPr>
              <a:t>Spécialités</a:t>
            </a:r>
            <a:r>
              <a:rPr lang="fr-FR" sz="1400" b="1" dirty="0" smtClean="0">
                <a:solidFill>
                  <a:srgbClr val="003576"/>
                </a:solidFill>
                <a:latin typeface="Century Gothic" panose="020B0502020202020204" pitchFamily="34" charset="0"/>
              </a:rPr>
              <a:t/>
            </a:r>
            <a:br>
              <a:rPr lang="fr-FR" sz="1400" b="1" dirty="0" smtClean="0">
                <a:solidFill>
                  <a:srgbClr val="003576"/>
                </a:solidFill>
                <a:latin typeface="Century Gothic" panose="020B0502020202020204" pitchFamily="34" charset="0"/>
              </a:rPr>
            </a:br>
            <a:r>
              <a:rPr lang="fr-FR" sz="1800" b="1" dirty="0" smtClean="0">
                <a:solidFill>
                  <a:srgbClr val="003576"/>
                </a:solidFill>
                <a:latin typeface="Century Gothic" panose="020B0502020202020204" pitchFamily="34" charset="0"/>
              </a:rPr>
              <a:t>&gt;80%</a:t>
            </a:r>
            <a:endParaRPr lang="fr-FR" sz="1800" b="1" dirty="0">
              <a:solidFill>
                <a:srgbClr val="003576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Rectangle 8"/>
          <p:cNvSpPr/>
          <p:nvPr/>
        </p:nvSpPr>
        <p:spPr>
          <a:xfrm>
            <a:off x="3172887" y="4586387"/>
            <a:ext cx="871705" cy="317754"/>
          </a:xfrm>
          <a:custGeom>
            <a:avLst/>
            <a:gdLst>
              <a:gd name="connsiteX0" fmla="*/ 0 w 506997"/>
              <a:gd name="connsiteY0" fmla="*/ 0 h 374756"/>
              <a:gd name="connsiteX1" fmla="*/ 506997 w 506997"/>
              <a:gd name="connsiteY1" fmla="*/ 0 h 374756"/>
              <a:gd name="connsiteX2" fmla="*/ 506997 w 506997"/>
              <a:gd name="connsiteY2" fmla="*/ 374756 h 374756"/>
              <a:gd name="connsiteX3" fmla="*/ 0 w 506997"/>
              <a:gd name="connsiteY3" fmla="*/ 374756 h 374756"/>
              <a:gd name="connsiteX4" fmla="*/ 0 w 506997"/>
              <a:gd name="connsiteY4" fmla="*/ 0 h 374756"/>
              <a:gd name="connsiteX0" fmla="*/ 506997 w 598437"/>
              <a:gd name="connsiteY0" fmla="*/ 0 h 374756"/>
              <a:gd name="connsiteX1" fmla="*/ 506997 w 598437"/>
              <a:gd name="connsiteY1" fmla="*/ 374756 h 374756"/>
              <a:gd name="connsiteX2" fmla="*/ 0 w 598437"/>
              <a:gd name="connsiteY2" fmla="*/ 374756 h 374756"/>
              <a:gd name="connsiteX3" fmla="*/ 0 w 598437"/>
              <a:gd name="connsiteY3" fmla="*/ 0 h 374756"/>
              <a:gd name="connsiteX4" fmla="*/ 598437 w 598437"/>
              <a:gd name="connsiteY4" fmla="*/ 91440 h 374756"/>
              <a:gd name="connsiteX0" fmla="*/ 506997 w 598437"/>
              <a:gd name="connsiteY0" fmla="*/ 374756 h 374756"/>
              <a:gd name="connsiteX1" fmla="*/ 0 w 598437"/>
              <a:gd name="connsiteY1" fmla="*/ 374756 h 374756"/>
              <a:gd name="connsiteX2" fmla="*/ 0 w 598437"/>
              <a:gd name="connsiteY2" fmla="*/ 0 h 374756"/>
              <a:gd name="connsiteX3" fmla="*/ 598437 w 598437"/>
              <a:gd name="connsiteY3" fmla="*/ 91440 h 374756"/>
              <a:gd name="connsiteX0" fmla="*/ 506997 w 506997"/>
              <a:gd name="connsiteY0" fmla="*/ 374756 h 374756"/>
              <a:gd name="connsiteX1" fmla="*/ 0 w 506997"/>
              <a:gd name="connsiteY1" fmla="*/ 374756 h 374756"/>
              <a:gd name="connsiteX2" fmla="*/ 0 w 506997"/>
              <a:gd name="connsiteY2" fmla="*/ 0 h 37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997" h="374756">
                <a:moveTo>
                  <a:pt x="506997" y="374756"/>
                </a:moveTo>
                <a:lnTo>
                  <a:pt x="0" y="374756"/>
                </a:lnTo>
                <a:lnTo>
                  <a:pt x="0" y="0"/>
                </a:lnTo>
              </a:path>
            </a:pathLst>
          </a:custGeom>
          <a:ln w="6350" cap="rnd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0" name="Rectangle 8"/>
          <p:cNvSpPr/>
          <p:nvPr/>
        </p:nvSpPr>
        <p:spPr>
          <a:xfrm>
            <a:off x="9024020" y="4724555"/>
            <a:ext cx="871705" cy="179586"/>
          </a:xfrm>
          <a:custGeom>
            <a:avLst/>
            <a:gdLst>
              <a:gd name="connsiteX0" fmla="*/ 0 w 506997"/>
              <a:gd name="connsiteY0" fmla="*/ 0 h 374756"/>
              <a:gd name="connsiteX1" fmla="*/ 506997 w 506997"/>
              <a:gd name="connsiteY1" fmla="*/ 0 h 374756"/>
              <a:gd name="connsiteX2" fmla="*/ 506997 w 506997"/>
              <a:gd name="connsiteY2" fmla="*/ 374756 h 374756"/>
              <a:gd name="connsiteX3" fmla="*/ 0 w 506997"/>
              <a:gd name="connsiteY3" fmla="*/ 374756 h 374756"/>
              <a:gd name="connsiteX4" fmla="*/ 0 w 506997"/>
              <a:gd name="connsiteY4" fmla="*/ 0 h 374756"/>
              <a:gd name="connsiteX0" fmla="*/ 506997 w 598437"/>
              <a:gd name="connsiteY0" fmla="*/ 0 h 374756"/>
              <a:gd name="connsiteX1" fmla="*/ 506997 w 598437"/>
              <a:gd name="connsiteY1" fmla="*/ 374756 h 374756"/>
              <a:gd name="connsiteX2" fmla="*/ 0 w 598437"/>
              <a:gd name="connsiteY2" fmla="*/ 374756 h 374756"/>
              <a:gd name="connsiteX3" fmla="*/ 0 w 598437"/>
              <a:gd name="connsiteY3" fmla="*/ 0 h 374756"/>
              <a:gd name="connsiteX4" fmla="*/ 598437 w 598437"/>
              <a:gd name="connsiteY4" fmla="*/ 91440 h 374756"/>
              <a:gd name="connsiteX0" fmla="*/ 506997 w 598437"/>
              <a:gd name="connsiteY0" fmla="*/ 374756 h 374756"/>
              <a:gd name="connsiteX1" fmla="*/ 0 w 598437"/>
              <a:gd name="connsiteY1" fmla="*/ 374756 h 374756"/>
              <a:gd name="connsiteX2" fmla="*/ 0 w 598437"/>
              <a:gd name="connsiteY2" fmla="*/ 0 h 374756"/>
              <a:gd name="connsiteX3" fmla="*/ 598437 w 598437"/>
              <a:gd name="connsiteY3" fmla="*/ 91440 h 374756"/>
              <a:gd name="connsiteX0" fmla="*/ 506997 w 506997"/>
              <a:gd name="connsiteY0" fmla="*/ 374756 h 374756"/>
              <a:gd name="connsiteX1" fmla="*/ 0 w 506997"/>
              <a:gd name="connsiteY1" fmla="*/ 374756 h 374756"/>
              <a:gd name="connsiteX2" fmla="*/ 0 w 506997"/>
              <a:gd name="connsiteY2" fmla="*/ 0 h 37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997" h="374756">
                <a:moveTo>
                  <a:pt x="506997" y="374756"/>
                </a:moveTo>
                <a:lnTo>
                  <a:pt x="0" y="374756"/>
                </a:lnTo>
                <a:lnTo>
                  <a:pt x="0" y="0"/>
                </a:lnTo>
              </a:path>
            </a:pathLst>
          </a:custGeom>
          <a:ln w="6350" cap="rnd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244602" y="5391622"/>
            <a:ext cx="324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200" dirty="0" smtClean="0">
                <a:solidFill>
                  <a:srgbClr val="003576"/>
                </a:solidFill>
                <a:latin typeface="Century Gothic" panose="020B0502020202020204" pitchFamily="34" charset="0"/>
              </a:rPr>
              <a:t>Matériaux Haute Performance</a:t>
            </a:r>
          </a:p>
          <a:p>
            <a:r>
              <a:rPr lang="fr-FR" sz="1200" i="1" dirty="0" smtClean="0">
                <a:solidFill>
                  <a:srgbClr val="003576"/>
                </a:solidFill>
                <a:latin typeface="Century Gothic" panose="020B0502020202020204" pitchFamily="34" charset="0"/>
              </a:rPr>
              <a:t>Matériaux avancés + Adhésifs</a:t>
            </a:r>
            <a:endParaRPr lang="fr-FR" sz="1200" i="1" dirty="0">
              <a:solidFill>
                <a:srgbClr val="003576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740180" y="5483954"/>
            <a:ext cx="24905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200" dirty="0">
                <a:solidFill>
                  <a:srgbClr val="353637"/>
                </a:solidFill>
                <a:latin typeface="Century Gothic" panose="020B0502020202020204" pitchFamily="34" charset="0"/>
              </a:rPr>
              <a:t>Spécialités Industrielles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513600" y="5483954"/>
            <a:ext cx="32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rgbClr val="353637"/>
                </a:solidFill>
                <a:latin typeface="Century Gothic" panose="020B0502020202020204" pitchFamily="34" charset="0"/>
              </a:rPr>
              <a:t>Coating Solutions</a:t>
            </a:r>
          </a:p>
        </p:txBody>
      </p:sp>
      <p:sp>
        <p:nvSpPr>
          <p:cNvPr id="25" name="Flèche droite 20"/>
          <p:cNvSpPr/>
          <p:nvPr/>
        </p:nvSpPr>
        <p:spPr>
          <a:xfrm rot="21126662">
            <a:off x="5172646" y="3080664"/>
            <a:ext cx="1574469" cy="394752"/>
          </a:xfrm>
          <a:custGeom>
            <a:avLst/>
            <a:gdLst>
              <a:gd name="connsiteX0" fmla="*/ 0 w 3032930"/>
              <a:gd name="connsiteY0" fmla="*/ 263556 h 1054222"/>
              <a:gd name="connsiteX1" fmla="*/ 2505819 w 3032930"/>
              <a:gd name="connsiteY1" fmla="*/ 263556 h 1054222"/>
              <a:gd name="connsiteX2" fmla="*/ 2505819 w 3032930"/>
              <a:gd name="connsiteY2" fmla="*/ 0 h 1054222"/>
              <a:gd name="connsiteX3" fmla="*/ 3032930 w 3032930"/>
              <a:gd name="connsiteY3" fmla="*/ 527111 h 1054222"/>
              <a:gd name="connsiteX4" fmla="*/ 2505819 w 3032930"/>
              <a:gd name="connsiteY4" fmla="*/ 1054222 h 1054222"/>
              <a:gd name="connsiteX5" fmla="*/ 2505819 w 3032930"/>
              <a:gd name="connsiteY5" fmla="*/ 790667 h 1054222"/>
              <a:gd name="connsiteX6" fmla="*/ 0 w 3032930"/>
              <a:gd name="connsiteY6" fmla="*/ 790667 h 1054222"/>
              <a:gd name="connsiteX7" fmla="*/ 0 w 3032930"/>
              <a:gd name="connsiteY7" fmla="*/ 263556 h 1054222"/>
              <a:gd name="connsiteX0" fmla="*/ 0 w 3032930"/>
              <a:gd name="connsiteY0" fmla="*/ 790667 h 1054222"/>
              <a:gd name="connsiteX1" fmla="*/ 2505819 w 3032930"/>
              <a:gd name="connsiteY1" fmla="*/ 263556 h 1054222"/>
              <a:gd name="connsiteX2" fmla="*/ 2505819 w 3032930"/>
              <a:gd name="connsiteY2" fmla="*/ 0 h 1054222"/>
              <a:gd name="connsiteX3" fmla="*/ 3032930 w 3032930"/>
              <a:gd name="connsiteY3" fmla="*/ 527111 h 1054222"/>
              <a:gd name="connsiteX4" fmla="*/ 2505819 w 3032930"/>
              <a:gd name="connsiteY4" fmla="*/ 1054222 h 1054222"/>
              <a:gd name="connsiteX5" fmla="*/ 2505819 w 3032930"/>
              <a:gd name="connsiteY5" fmla="*/ 790667 h 1054222"/>
              <a:gd name="connsiteX6" fmla="*/ 0 w 3032930"/>
              <a:gd name="connsiteY6" fmla="*/ 790667 h 1054222"/>
              <a:gd name="connsiteX0" fmla="*/ 0 w 3042657"/>
              <a:gd name="connsiteY0" fmla="*/ 532884 h 1054222"/>
              <a:gd name="connsiteX1" fmla="*/ 2515546 w 3042657"/>
              <a:gd name="connsiteY1" fmla="*/ 263556 h 1054222"/>
              <a:gd name="connsiteX2" fmla="*/ 2515546 w 3042657"/>
              <a:gd name="connsiteY2" fmla="*/ 0 h 1054222"/>
              <a:gd name="connsiteX3" fmla="*/ 3042657 w 3042657"/>
              <a:gd name="connsiteY3" fmla="*/ 527111 h 1054222"/>
              <a:gd name="connsiteX4" fmla="*/ 2515546 w 3042657"/>
              <a:gd name="connsiteY4" fmla="*/ 1054222 h 1054222"/>
              <a:gd name="connsiteX5" fmla="*/ 2515546 w 3042657"/>
              <a:gd name="connsiteY5" fmla="*/ 790667 h 1054222"/>
              <a:gd name="connsiteX6" fmla="*/ 0 w 3042657"/>
              <a:gd name="connsiteY6" fmla="*/ 532884 h 105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2657" h="1054222">
                <a:moveTo>
                  <a:pt x="0" y="532884"/>
                </a:moveTo>
                <a:lnTo>
                  <a:pt x="2515546" y="263556"/>
                </a:lnTo>
                <a:lnTo>
                  <a:pt x="2515546" y="0"/>
                </a:lnTo>
                <a:lnTo>
                  <a:pt x="3042657" y="527111"/>
                </a:lnTo>
                <a:lnTo>
                  <a:pt x="2515546" y="1054222"/>
                </a:lnTo>
                <a:lnTo>
                  <a:pt x="2515546" y="790667"/>
                </a:lnTo>
                <a:lnTo>
                  <a:pt x="0" y="532884"/>
                </a:lnTo>
                <a:close/>
              </a:path>
            </a:pathLst>
          </a:custGeom>
          <a:noFill/>
          <a:ln>
            <a:solidFill>
              <a:srgbClr val="082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948081" y="5547639"/>
            <a:ext cx="176924" cy="1769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5484602" y="5547639"/>
            <a:ext cx="176924" cy="1769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8271670" y="5547639"/>
            <a:ext cx="176924" cy="176924"/>
          </a:xfrm>
          <a:prstGeom prst="ellipse">
            <a:avLst/>
          </a:prstGeom>
          <a:solidFill>
            <a:srgbClr val="8C0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ostikproduct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136">
            <a:off x="-180565" y="685432"/>
            <a:ext cx="7186178" cy="54529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notre ambition dans les adhésifs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 rot="779701">
            <a:off x="-676291" y="715317"/>
            <a:ext cx="1250664" cy="5224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 rot="779701">
            <a:off x="5887550" y="849025"/>
            <a:ext cx="1567216" cy="537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14475"/>
            <a:ext cx="12190413" cy="303141"/>
          </a:xfrm>
          <a:prstGeom prst="rect">
            <a:avLst/>
          </a:prstGeom>
          <a:solidFill>
            <a:srgbClr val="37A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Espace réservé du contenu 3"/>
          <p:cNvSpPr txBox="1">
            <a:spLocks/>
          </p:cNvSpPr>
          <p:nvPr/>
        </p:nvSpPr>
        <p:spPr>
          <a:xfrm>
            <a:off x="7192532" y="2214700"/>
            <a:ext cx="4224026" cy="2572480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 algn="l" defTabSz="1219140" rtl="0" eaLnBrk="1" latinLnBrk="0" hangingPunct="1">
              <a:spcBef>
                <a:spcPct val="20000"/>
              </a:spcBef>
              <a:buSzPct val="150000"/>
              <a:buFontTx/>
              <a:buBlip>
                <a:blip r:embed="rId4"/>
              </a:buBlip>
              <a:defRPr sz="20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8650" indent="-271463" algn="l" defTabSz="1219140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Char char="●"/>
              <a:defRPr sz="1800" b="1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3275" indent="-174625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182563" algn="l" defTabSz="121914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71575" indent="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0" dirty="0" smtClean="0">
                <a:solidFill>
                  <a:srgbClr val="003478"/>
                </a:solidFill>
              </a:rPr>
              <a:t>Plus de </a:t>
            </a:r>
            <a:r>
              <a:rPr lang="en-US" sz="1800" dirty="0">
                <a:solidFill>
                  <a:srgbClr val="37A4C3"/>
                </a:solidFill>
              </a:rPr>
              <a:t>1/3</a:t>
            </a:r>
            <a:r>
              <a:rPr lang="en-US" sz="1800" b="0" dirty="0" smtClean="0">
                <a:solidFill>
                  <a:srgbClr val="37A4C3"/>
                </a:solidFill>
              </a:rPr>
              <a:t> </a:t>
            </a:r>
            <a:r>
              <a:rPr lang="en-US" sz="1800" b="0" dirty="0" smtClean="0">
                <a:solidFill>
                  <a:srgbClr val="003478"/>
                </a:solidFill>
              </a:rPr>
              <a:t>du chiffre d’affaires d’Arkema en 2023</a:t>
            </a:r>
            <a:endParaRPr lang="en-US" sz="1800" b="0" dirty="0">
              <a:solidFill>
                <a:srgbClr val="003478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0" dirty="0">
                <a:solidFill>
                  <a:srgbClr val="003478"/>
                </a:solidFill>
              </a:rPr>
              <a:t>Plus que </a:t>
            </a:r>
            <a:r>
              <a:rPr lang="en-US" sz="1800" dirty="0" smtClean="0">
                <a:solidFill>
                  <a:srgbClr val="37A4C3"/>
                </a:solidFill>
              </a:rPr>
              <a:t>doubler</a:t>
            </a:r>
            <a:r>
              <a:rPr lang="en-US" sz="1800" dirty="0" smtClean="0">
                <a:solidFill>
                  <a:srgbClr val="082860"/>
                </a:solidFill>
              </a:rPr>
              <a:t> </a:t>
            </a:r>
            <a:r>
              <a:rPr lang="en-US" sz="1800" b="0" dirty="0">
                <a:solidFill>
                  <a:srgbClr val="003478"/>
                </a:solidFill>
              </a:rPr>
              <a:t>le chiffre d’affaires par rapport à 2016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0" dirty="0">
                <a:solidFill>
                  <a:srgbClr val="003478"/>
                </a:solidFill>
              </a:rPr>
              <a:t>Objectif de marge de REBIT entre</a:t>
            </a:r>
            <a:r>
              <a:rPr lang="en-US" sz="1800" dirty="0" smtClean="0">
                <a:solidFill>
                  <a:srgbClr val="003478"/>
                </a:solidFill>
              </a:rPr>
              <a:t> </a:t>
            </a:r>
            <a:r>
              <a:rPr lang="en-US" sz="1800" dirty="0" smtClean="0">
                <a:solidFill>
                  <a:srgbClr val="37A4C3"/>
                </a:solidFill>
              </a:rPr>
              <a:t>12,5 % et 13 %</a:t>
            </a:r>
          </a:p>
        </p:txBody>
      </p:sp>
      <p:pic>
        <p:nvPicPr>
          <p:cNvPr id="7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263" y="2312168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263" y="3160566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586" y="4017554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74081" y="5919997"/>
            <a:ext cx="12272960" cy="911472"/>
          </a:xfrm>
          <a:prstGeom prst="rect">
            <a:avLst/>
          </a:prstGeom>
          <a:solidFill>
            <a:srgbClr val="37A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19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312511" cy="709111"/>
          </a:xfrm>
          <a:prstGeom prst="rect">
            <a:avLst/>
          </a:prstGeom>
          <a:solidFill>
            <a:srgbClr val="37A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raphique 48"/>
          <p:cNvGraphicFramePr/>
          <p:nvPr>
            <p:extLst>
              <p:ext uri="{D42A27DB-BD31-4B8C-83A1-F6EECF244321}">
                <p14:modId xmlns:p14="http://schemas.microsoft.com/office/powerpoint/2010/main" val="1064332023"/>
              </p:ext>
            </p:extLst>
          </p:nvPr>
        </p:nvGraphicFramePr>
        <p:xfrm>
          <a:off x="-805818" y="2908253"/>
          <a:ext cx="5093677" cy="292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arkema aujourd’hui</a:t>
            </a:r>
            <a:endParaRPr lang="fr-FR" dirty="0"/>
          </a:p>
        </p:txBody>
      </p:sp>
      <p:sp>
        <p:nvSpPr>
          <p:cNvPr id="68" name="Espace réservé du numéro de diapositive 67"/>
          <p:cNvSpPr>
            <a:spLocks noGrp="1"/>
          </p:cNvSpPr>
          <p:nvPr>
            <p:ph type="sldNum" sz="quarter" idx="4294967295"/>
          </p:nvPr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/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2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505580" y="2544768"/>
            <a:ext cx="16279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r" defTabSz="914400">
              <a:spcBef>
                <a:spcPts val="1200"/>
              </a:spcBef>
              <a:spcAft>
                <a:spcPts val="300"/>
              </a:spcAft>
              <a:buSzPct val="60000"/>
            </a:pPr>
            <a:r>
              <a:rPr lang="fr-FR" altLang="fr-FR" sz="1400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chiffre d’affaires</a:t>
            </a:r>
            <a:endParaRPr lang="fr-FR" altLang="fr-FR" sz="1200" dirty="0">
              <a:solidFill>
                <a:schemeClr val="accent2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gray">
          <a:xfrm>
            <a:off x="3253740" y="2106577"/>
            <a:ext cx="13769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300"/>
              </a:spcAft>
              <a:buSzPct val="60000"/>
            </a:pPr>
            <a:r>
              <a:rPr lang="fr-FR" altLang="fr-FR" sz="3200" b="1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19 800 </a:t>
            </a:r>
            <a:endParaRPr lang="fr-FR" altLang="fr-FR" sz="1400" b="1" dirty="0">
              <a:solidFill>
                <a:schemeClr val="accent2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681001" y="2059371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ts val="1200"/>
              </a:spcBef>
              <a:spcAft>
                <a:spcPts val="300"/>
              </a:spcAft>
              <a:buSzPct val="60000"/>
            </a:pPr>
            <a:r>
              <a:rPr lang="fr-FR" altLang="fr-FR" sz="3200" b="1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8,3</a:t>
            </a:r>
            <a:r>
              <a:rPr lang="fr-FR" altLang="fr-FR" sz="2000" b="1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fr-FR" altLang="fr-FR" sz="1400" b="1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Mds€</a:t>
            </a:r>
            <a:endParaRPr lang="fr-FR" altLang="fr-FR" sz="1200" b="1" dirty="0">
              <a:solidFill>
                <a:schemeClr val="accent2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2886640" y="2574575"/>
            <a:ext cx="211118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buSzPct val="60000"/>
            </a:pPr>
            <a:r>
              <a:rPr lang="fr-FR" altLang="fr-FR" sz="1400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collaborateurs</a:t>
            </a:r>
            <a:endParaRPr lang="fr-FR" altLang="fr-FR" sz="1400" dirty="0">
              <a:solidFill>
                <a:schemeClr val="accent2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gray">
          <a:xfrm>
            <a:off x="8061980" y="2104499"/>
            <a:ext cx="687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/>
          <a:p>
            <a:pPr algn="ctr" defTabSz="914400">
              <a:spcBef>
                <a:spcPts val="600"/>
              </a:spcBef>
              <a:spcAft>
                <a:spcPts val="300"/>
              </a:spcAft>
              <a:buSzPct val="60000"/>
            </a:pPr>
            <a:r>
              <a:rPr lang="fr-FR" altLang="fr-FR" sz="3200" b="1" dirty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136</a:t>
            </a:r>
            <a:endParaRPr lang="fr-FR" altLang="fr-FR" sz="1400" b="1" dirty="0">
              <a:solidFill>
                <a:schemeClr val="accent2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7325559" y="2566309"/>
            <a:ext cx="2157050" cy="21544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 defTabSz="914400">
              <a:spcAft>
                <a:spcPts val="300"/>
              </a:spcAft>
              <a:buSzPct val="60000"/>
            </a:pPr>
            <a:r>
              <a:rPr lang="fr-FR" altLang="fr-FR" sz="1400" dirty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s</a:t>
            </a:r>
            <a:r>
              <a:rPr lang="fr-FR" altLang="fr-FR" sz="1400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ites industriels</a:t>
            </a:r>
            <a:endParaRPr lang="fr-FR" altLang="fr-FR" sz="1400" dirty="0">
              <a:solidFill>
                <a:schemeClr val="accent2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9816481" y="2560732"/>
            <a:ext cx="1993328" cy="21544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lvl="0" algn="ctr" defTabSz="914400">
              <a:buSzPct val="60000"/>
            </a:pPr>
            <a:r>
              <a:rPr lang="en-US" altLang="fr-FR" sz="1400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dépenses de R&amp;D</a:t>
            </a:r>
            <a:endParaRPr lang="en-US" altLang="fr-FR" sz="1400" dirty="0">
              <a:solidFill>
                <a:schemeClr val="accent2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5862262" y="2054331"/>
            <a:ext cx="64432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buSzPct val="60000"/>
            </a:pPr>
            <a:r>
              <a:rPr lang="fr-FR" altLang="fr-FR" sz="3200" b="1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55</a:t>
            </a:r>
            <a:endParaRPr lang="fr-FR" altLang="fr-FR" sz="1400" b="1" dirty="0">
              <a:solidFill>
                <a:schemeClr val="accent2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16" name="Freeform 22"/>
          <p:cNvSpPr>
            <a:spLocks noEditPoints="1"/>
          </p:cNvSpPr>
          <p:nvPr/>
        </p:nvSpPr>
        <p:spPr bwMode="auto">
          <a:xfrm>
            <a:off x="3529141" y="1388984"/>
            <a:ext cx="857812" cy="618898"/>
          </a:xfrm>
          <a:custGeom>
            <a:avLst/>
            <a:gdLst>
              <a:gd name="T0" fmla="*/ 188 w 228"/>
              <a:gd name="T1" fmla="*/ 101 h 164"/>
              <a:gd name="T2" fmla="*/ 181 w 228"/>
              <a:gd name="T3" fmla="*/ 88 h 164"/>
              <a:gd name="T4" fmla="*/ 186 w 228"/>
              <a:gd name="T5" fmla="*/ 77 h 164"/>
              <a:gd name="T6" fmla="*/ 188 w 228"/>
              <a:gd name="T7" fmla="*/ 71 h 164"/>
              <a:gd name="T8" fmla="*/ 191 w 228"/>
              <a:gd name="T9" fmla="*/ 51 h 164"/>
              <a:gd name="T10" fmla="*/ 192 w 228"/>
              <a:gd name="T11" fmla="*/ 47 h 164"/>
              <a:gd name="T12" fmla="*/ 192 w 228"/>
              <a:gd name="T13" fmla="*/ 43 h 164"/>
              <a:gd name="T14" fmla="*/ 192 w 228"/>
              <a:gd name="T15" fmla="*/ 27 h 164"/>
              <a:gd name="T16" fmla="*/ 164 w 228"/>
              <a:gd name="T17" fmla="*/ 4 h 164"/>
              <a:gd name="T18" fmla="*/ 141 w 228"/>
              <a:gd name="T19" fmla="*/ 7 h 164"/>
              <a:gd name="T20" fmla="*/ 119 w 228"/>
              <a:gd name="T21" fmla="*/ 40 h 164"/>
              <a:gd name="T22" fmla="*/ 119 w 228"/>
              <a:gd name="T23" fmla="*/ 50 h 164"/>
              <a:gd name="T24" fmla="*/ 118 w 228"/>
              <a:gd name="T25" fmla="*/ 58 h 164"/>
              <a:gd name="T26" fmla="*/ 124 w 228"/>
              <a:gd name="T27" fmla="*/ 75 h 164"/>
              <a:gd name="T28" fmla="*/ 130 w 228"/>
              <a:gd name="T29" fmla="*/ 88 h 164"/>
              <a:gd name="T30" fmla="*/ 130 w 228"/>
              <a:gd name="T31" fmla="*/ 88 h 164"/>
              <a:gd name="T32" fmla="*/ 122 w 228"/>
              <a:gd name="T33" fmla="*/ 102 h 164"/>
              <a:gd name="T34" fmla="*/ 104 w 228"/>
              <a:gd name="T35" fmla="*/ 103 h 164"/>
              <a:gd name="T36" fmla="*/ 90 w 228"/>
              <a:gd name="T37" fmla="*/ 93 h 164"/>
              <a:gd name="T38" fmla="*/ 87 w 228"/>
              <a:gd name="T39" fmla="*/ 9 h 164"/>
              <a:gd name="T40" fmla="*/ 42 w 228"/>
              <a:gd name="T41" fmla="*/ 92 h 164"/>
              <a:gd name="T42" fmla="*/ 37 w 228"/>
              <a:gd name="T43" fmla="*/ 101 h 164"/>
              <a:gd name="T44" fmla="*/ 0 w 228"/>
              <a:gd name="T45" fmla="*/ 159 h 164"/>
              <a:gd name="T46" fmla="*/ 87 w 228"/>
              <a:gd name="T47" fmla="*/ 164 h 164"/>
              <a:gd name="T48" fmla="*/ 227 w 228"/>
              <a:gd name="T49" fmla="*/ 163 h 164"/>
              <a:gd name="T50" fmla="*/ 87 w 228"/>
              <a:gd name="T51" fmla="*/ 154 h 164"/>
              <a:gd name="T52" fmla="*/ 32 w 228"/>
              <a:gd name="T53" fmla="*/ 113 h 164"/>
              <a:gd name="T54" fmla="*/ 47 w 228"/>
              <a:gd name="T55" fmla="*/ 102 h 164"/>
              <a:gd name="T56" fmla="*/ 56 w 228"/>
              <a:gd name="T57" fmla="*/ 97 h 164"/>
              <a:gd name="T58" fmla="*/ 54 w 228"/>
              <a:gd name="T59" fmla="*/ 86 h 164"/>
              <a:gd name="T60" fmla="*/ 48 w 228"/>
              <a:gd name="T61" fmla="*/ 75 h 164"/>
              <a:gd name="T62" fmla="*/ 38 w 228"/>
              <a:gd name="T63" fmla="*/ 76 h 164"/>
              <a:gd name="T64" fmla="*/ 79 w 228"/>
              <a:gd name="T65" fmla="*/ 15 h 164"/>
              <a:gd name="T66" fmla="*/ 103 w 228"/>
              <a:gd name="T67" fmla="*/ 48 h 164"/>
              <a:gd name="T68" fmla="*/ 90 w 228"/>
              <a:gd name="T69" fmla="*/ 71 h 164"/>
              <a:gd name="T70" fmla="*/ 83 w 228"/>
              <a:gd name="T71" fmla="*/ 81 h 164"/>
              <a:gd name="T72" fmla="*/ 77 w 228"/>
              <a:gd name="T73" fmla="*/ 89 h 164"/>
              <a:gd name="T74" fmla="*/ 86 w 228"/>
              <a:gd name="T75" fmla="*/ 102 h 164"/>
              <a:gd name="T76" fmla="*/ 91 w 228"/>
              <a:gd name="T77" fmla="*/ 110 h 164"/>
              <a:gd name="T78" fmla="*/ 123 w 228"/>
              <a:gd name="T79" fmla="*/ 154 h 164"/>
              <a:gd name="T80" fmla="*/ 124 w 228"/>
              <a:gd name="T81" fmla="*/ 116 h 164"/>
              <a:gd name="T82" fmla="*/ 131 w 228"/>
              <a:gd name="T83" fmla="*/ 107 h 164"/>
              <a:gd name="T84" fmla="*/ 134 w 228"/>
              <a:gd name="T85" fmla="*/ 102 h 164"/>
              <a:gd name="T86" fmla="*/ 138 w 228"/>
              <a:gd name="T87" fmla="*/ 82 h 164"/>
              <a:gd name="T88" fmla="*/ 133 w 228"/>
              <a:gd name="T89" fmla="*/ 71 h 164"/>
              <a:gd name="T90" fmla="*/ 128 w 228"/>
              <a:gd name="T91" fmla="*/ 59 h 164"/>
              <a:gd name="T92" fmla="*/ 130 w 228"/>
              <a:gd name="T93" fmla="*/ 50 h 164"/>
              <a:gd name="T94" fmla="*/ 129 w 228"/>
              <a:gd name="T95" fmla="*/ 39 h 164"/>
              <a:gd name="T96" fmla="*/ 145 w 228"/>
              <a:gd name="T97" fmla="*/ 16 h 164"/>
              <a:gd name="T98" fmla="*/ 163 w 228"/>
              <a:gd name="T99" fmla="*/ 14 h 164"/>
              <a:gd name="T100" fmla="*/ 177 w 228"/>
              <a:gd name="T101" fmla="*/ 20 h 164"/>
              <a:gd name="T102" fmla="*/ 183 w 228"/>
              <a:gd name="T103" fmla="*/ 38 h 164"/>
              <a:gd name="T104" fmla="*/ 182 w 228"/>
              <a:gd name="T105" fmla="*/ 45 h 164"/>
              <a:gd name="T106" fmla="*/ 181 w 228"/>
              <a:gd name="T107" fmla="*/ 51 h 164"/>
              <a:gd name="T108" fmla="*/ 182 w 228"/>
              <a:gd name="T109" fmla="*/ 59 h 164"/>
              <a:gd name="T110" fmla="*/ 178 w 228"/>
              <a:gd name="T111" fmla="*/ 71 h 164"/>
              <a:gd name="T112" fmla="*/ 172 w 228"/>
              <a:gd name="T113" fmla="*/ 82 h 164"/>
              <a:gd name="T114" fmla="*/ 175 w 228"/>
              <a:gd name="T115" fmla="*/ 102 h 164"/>
              <a:gd name="T116" fmla="*/ 179 w 228"/>
              <a:gd name="T117" fmla="*/ 106 h 164"/>
              <a:gd name="T118" fmla="*/ 202 w 228"/>
              <a:gd name="T119" fmla="*/ 11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8" h="164">
                <a:moveTo>
                  <a:pt x="207" y="107"/>
                </a:moveTo>
                <a:cubicBezTo>
                  <a:pt x="204" y="105"/>
                  <a:pt x="200" y="104"/>
                  <a:pt x="196" y="103"/>
                </a:cubicBezTo>
                <a:cubicBezTo>
                  <a:pt x="193" y="103"/>
                  <a:pt x="190" y="102"/>
                  <a:pt x="188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4" y="95"/>
                  <a:pt x="182" y="93"/>
                  <a:pt x="180" y="92"/>
                </a:cubicBezTo>
                <a:cubicBezTo>
                  <a:pt x="180" y="91"/>
                  <a:pt x="180" y="89"/>
                  <a:pt x="181" y="88"/>
                </a:cubicBezTo>
                <a:cubicBezTo>
                  <a:pt x="181" y="88"/>
                  <a:pt x="181" y="88"/>
                  <a:pt x="181" y="88"/>
                </a:cubicBezTo>
                <a:cubicBezTo>
                  <a:pt x="182" y="86"/>
                  <a:pt x="183" y="82"/>
                  <a:pt x="184" y="79"/>
                </a:cubicBezTo>
                <a:cubicBezTo>
                  <a:pt x="185" y="78"/>
                  <a:pt x="185" y="78"/>
                  <a:pt x="186" y="77"/>
                </a:cubicBezTo>
                <a:cubicBezTo>
                  <a:pt x="186" y="76"/>
                  <a:pt x="187" y="75"/>
                  <a:pt x="187" y="74"/>
                </a:cubicBezTo>
                <a:cubicBezTo>
                  <a:pt x="187" y="73"/>
                  <a:pt x="187" y="73"/>
                  <a:pt x="187" y="73"/>
                </a:cubicBezTo>
                <a:cubicBezTo>
                  <a:pt x="188" y="72"/>
                  <a:pt x="188" y="71"/>
                  <a:pt x="188" y="71"/>
                </a:cubicBezTo>
                <a:cubicBezTo>
                  <a:pt x="190" y="67"/>
                  <a:pt x="192" y="63"/>
                  <a:pt x="192" y="58"/>
                </a:cubicBezTo>
                <a:cubicBezTo>
                  <a:pt x="192" y="56"/>
                  <a:pt x="192" y="54"/>
                  <a:pt x="191" y="52"/>
                </a:cubicBezTo>
                <a:cubicBezTo>
                  <a:pt x="191" y="52"/>
                  <a:pt x="191" y="51"/>
                  <a:pt x="191" y="51"/>
                </a:cubicBezTo>
                <a:cubicBezTo>
                  <a:pt x="191" y="51"/>
                  <a:pt x="191" y="50"/>
                  <a:pt x="191" y="50"/>
                </a:cubicBezTo>
                <a:cubicBezTo>
                  <a:pt x="191" y="49"/>
                  <a:pt x="192" y="49"/>
                  <a:pt x="192" y="48"/>
                </a:cubicBezTo>
                <a:cubicBezTo>
                  <a:pt x="192" y="48"/>
                  <a:pt x="192" y="47"/>
                  <a:pt x="192" y="47"/>
                </a:cubicBezTo>
                <a:cubicBezTo>
                  <a:pt x="192" y="47"/>
                  <a:pt x="192" y="47"/>
                  <a:pt x="192" y="46"/>
                </a:cubicBezTo>
                <a:cubicBezTo>
                  <a:pt x="192" y="45"/>
                  <a:pt x="192" y="45"/>
                  <a:pt x="192" y="45"/>
                </a:cubicBezTo>
                <a:cubicBezTo>
                  <a:pt x="192" y="44"/>
                  <a:pt x="192" y="43"/>
                  <a:pt x="192" y="43"/>
                </a:cubicBezTo>
                <a:cubicBezTo>
                  <a:pt x="193" y="42"/>
                  <a:pt x="193" y="40"/>
                  <a:pt x="193" y="39"/>
                </a:cubicBezTo>
                <a:cubicBezTo>
                  <a:pt x="193" y="36"/>
                  <a:pt x="193" y="32"/>
                  <a:pt x="192" y="28"/>
                </a:cubicBezTo>
                <a:cubicBezTo>
                  <a:pt x="192" y="27"/>
                  <a:pt x="192" y="27"/>
                  <a:pt x="192" y="27"/>
                </a:cubicBezTo>
                <a:cubicBezTo>
                  <a:pt x="191" y="22"/>
                  <a:pt x="188" y="14"/>
                  <a:pt x="180" y="11"/>
                </a:cubicBezTo>
                <a:cubicBezTo>
                  <a:pt x="178" y="10"/>
                  <a:pt x="175" y="10"/>
                  <a:pt x="172" y="10"/>
                </a:cubicBezTo>
                <a:cubicBezTo>
                  <a:pt x="171" y="7"/>
                  <a:pt x="168" y="5"/>
                  <a:pt x="164" y="4"/>
                </a:cubicBezTo>
                <a:cubicBezTo>
                  <a:pt x="161" y="4"/>
                  <a:pt x="159" y="4"/>
                  <a:pt x="158" y="4"/>
                </a:cubicBezTo>
                <a:cubicBezTo>
                  <a:pt x="157" y="4"/>
                  <a:pt x="156" y="4"/>
                  <a:pt x="155" y="4"/>
                </a:cubicBezTo>
                <a:cubicBezTo>
                  <a:pt x="152" y="4"/>
                  <a:pt x="147" y="4"/>
                  <a:pt x="141" y="7"/>
                </a:cubicBezTo>
                <a:cubicBezTo>
                  <a:pt x="135" y="9"/>
                  <a:pt x="131" y="12"/>
                  <a:pt x="128" y="15"/>
                </a:cubicBezTo>
                <a:cubicBezTo>
                  <a:pt x="128" y="15"/>
                  <a:pt x="127" y="16"/>
                  <a:pt x="127" y="16"/>
                </a:cubicBezTo>
                <a:cubicBezTo>
                  <a:pt x="122" y="22"/>
                  <a:pt x="119" y="31"/>
                  <a:pt x="119" y="40"/>
                </a:cubicBezTo>
                <a:cubicBezTo>
                  <a:pt x="119" y="40"/>
                  <a:pt x="119" y="40"/>
                  <a:pt x="119" y="41"/>
                </a:cubicBezTo>
                <a:cubicBezTo>
                  <a:pt x="120" y="43"/>
                  <a:pt x="120" y="45"/>
                  <a:pt x="119" y="45"/>
                </a:cubicBezTo>
                <a:cubicBezTo>
                  <a:pt x="119" y="46"/>
                  <a:pt x="119" y="48"/>
                  <a:pt x="119" y="50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9" y="51"/>
                  <a:pt x="119" y="51"/>
                  <a:pt x="119" y="52"/>
                </a:cubicBezTo>
                <a:cubicBezTo>
                  <a:pt x="119" y="54"/>
                  <a:pt x="119" y="56"/>
                  <a:pt x="118" y="58"/>
                </a:cubicBezTo>
                <a:cubicBezTo>
                  <a:pt x="118" y="63"/>
                  <a:pt x="120" y="68"/>
                  <a:pt x="122" y="71"/>
                </a:cubicBezTo>
                <a:cubicBezTo>
                  <a:pt x="123" y="71"/>
                  <a:pt x="123" y="72"/>
                  <a:pt x="123" y="73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6"/>
                  <a:pt x="125" y="77"/>
                </a:cubicBezTo>
                <a:cubicBezTo>
                  <a:pt x="125" y="78"/>
                  <a:pt x="126" y="78"/>
                  <a:pt x="127" y="79"/>
                </a:cubicBezTo>
                <a:cubicBezTo>
                  <a:pt x="127" y="82"/>
                  <a:pt x="128" y="86"/>
                  <a:pt x="130" y="88"/>
                </a:cubicBezTo>
                <a:cubicBezTo>
                  <a:pt x="130" y="88"/>
                  <a:pt x="130" y="88"/>
                  <a:pt x="130" y="88"/>
                </a:cubicBezTo>
                <a:cubicBezTo>
                  <a:pt x="130" y="88"/>
                  <a:pt x="130" y="88"/>
                  <a:pt x="130" y="88"/>
                </a:cubicBezTo>
                <a:cubicBezTo>
                  <a:pt x="130" y="88"/>
                  <a:pt x="130" y="88"/>
                  <a:pt x="130" y="88"/>
                </a:cubicBezTo>
                <a:cubicBezTo>
                  <a:pt x="131" y="90"/>
                  <a:pt x="131" y="91"/>
                  <a:pt x="131" y="92"/>
                </a:cubicBezTo>
                <a:cubicBezTo>
                  <a:pt x="128" y="93"/>
                  <a:pt x="126" y="95"/>
                  <a:pt x="124" y="98"/>
                </a:cubicBezTo>
                <a:cubicBezTo>
                  <a:pt x="124" y="99"/>
                  <a:pt x="123" y="101"/>
                  <a:pt x="122" y="102"/>
                </a:cubicBezTo>
                <a:cubicBezTo>
                  <a:pt x="120" y="106"/>
                  <a:pt x="118" y="108"/>
                  <a:pt x="118" y="109"/>
                </a:cubicBezTo>
                <a:cubicBezTo>
                  <a:pt x="117" y="108"/>
                  <a:pt x="116" y="108"/>
                  <a:pt x="114" y="107"/>
                </a:cubicBezTo>
                <a:cubicBezTo>
                  <a:pt x="112" y="105"/>
                  <a:pt x="108" y="104"/>
                  <a:pt x="104" y="103"/>
                </a:cubicBezTo>
                <a:cubicBezTo>
                  <a:pt x="101" y="103"/>
                  <a:pt x="99" y="102"/>
                  <a:pt x="96" y="101"/>
                </a:cubicBezTo>
                <a:cubicBezTo>
                  <a:pt x="96" y="100"/>
                  <a:pt x="96" y="99"/>
                  <a:pt x="95" y="98"/>
                </a:cubicBezTo>
                <a:cubicBezTo>
                  <a:pt x="94" y="96"/>
                  <a:pt x="92" y="94"/>
                  <a:pt x="90" y="93"/>
                </a:cubicBezTo>
                <a:cubicBezTo>
                  <a:pt x="90" y="92"/>
                  <a:pt x="91" y="92"/>
                  <a:pt x="91" y="92"/>
                </a:cubicBezTo>
                <a:cubicBezTo>
                  <a:pt x="107" y="83"/>
                  <a:pt x="115" y="66"/>
                  <a:pt x="113" y="47"/>
                </a:cubicBezTo>
                <a:cubicBezTo>
                  <a:pt x="111" y="30"/>
                  <a:pt x="103" y="12"/>
                  <a:pt x="87" y="9"/>
                </a:cubicBezTo>
                <a:cubicBezTo>
                  <a:pt x="83" y="3"/>
                  <a:pt x="73" y="0"/>
                  <a:pt x="61" y="1"/>
                </a:cubicBezTo>
                <a:cubicBezTo>
                  <a:pt x="54" y="1"/>
                  <a:pt x="28" y="6"/>
                  <a:pt x="22" y="43"/>
                </a:cubicBezTo>
                <a:cubicBezTo>
                  <a:pt x="17" y="75"/>
                  <a:pt x="36" y="89"/>
                  <a:pt x="42" y="92"/>
                </a:cubicBezTo>
                <a:cubicBezTo>
                  <a:pt x="43" y="92"/>
                  <a:pt x="43" y="92"/>
                  <a:pt x="44" y="92"/>
                </a:cubicBezTo>
                <a:cubicBezTo>
                  <a:pt x="41" y="94"/>
                  <a:pt x="39" y="95"/>
                  <a:pt x="38" y="98"/>
                </a:cubicBezTo>
                <a:cubicBezTo>
                  <a:pt x="37" y="99"/>
                  <a:pt x="37" y="100"/>
                  <a:pt x="37" y="101"/>
                </a:cubicBezTo>
                <a:cubicBezTo>
                  <a:pt x="34" y="102"/>
                  <a:pt x="32" y="103"/>
                  <a:pt x="30" y="103"/>
                </a:cubicBezTo>
                <a:cubicBezTo>
                  <a:pt x="25" y="104"/>
                  <a:pt x="22" y="105"/>
                  <a:pt x="19" y="107"/>
                </a:cubicBezTo>
                <a:cubicBezTo>
                  <a:pt x="4" y="116"/>
                  <a:pt x="1" y="130"/>
                  <a:pt x="0" y="159"/>
                </a:cubicBezTo>
                <a:cubicBezTo>
                  <a:pt x="0" y="161"/>
                  <a:pt x="1" y="162"/>
                  <a:pt x="1" y="163"/>
                </a:cubicBezTo>
                <a:cubicBezTo>
                  <a:pt x="2" y="164"/>
                  <a:pt x="4" y="164"/>
                  <a:pt x="5" y="164"/>
                </a:cubicBezTo>
                <a:cubicBezTo>
                  <a:pt x="87" y="164"/>
                  <a:pt x="87" y="164"/>
                  <a:pt x="87" y="164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223" y="164"/>
                  <a:pt x="223" y="164"/>
                  <a:pt x="223" y="164"/>
                </a:cubicBezTo>
                <a:cubicBezTo>
                  <a:pt x="224" y="164"/>
                  <a:pt x="226" y="164"/>
                  <a:pt x="227" y="163"/>
                </a:cubicBezTo>
                <a:cubicBezTo>
                  <a:pt x="228" y="162"/>
                  <a:pt x="228" y="161"/>
                  <a:pt x="228" y="159"/>
                </a:cubicBezTo>
                <a:cubicBezTo>
                  <a:pt x="227" y="130"/>
                  <a:pt x="224" y="116"/>
                  <a:pt x="207" y="107"/>
                </a:cubicBezTo>
                <a:close/>
                <a:moveTo>
                  <a:pt x="87" y="154"/>
                </a:moveTo>
                <a:cubicBezTo>
                  <a:pt x="10" y="154"/>
                  <a:pt x="10" y="154"/>
                  <a:pt x="10" y="154"/>
                </a:cubicBezTo>
                <a:cubicBezTo>
                  <a:pt x="11" y="128"/>
                  <a:pt x="15" y="121"/>
                  <a:pt x="24" y="116"/>
                </a:cubicBezTo>
                <a:cubicBezTo>
                  <a:pt x="26" y="115"/>
                  <a:pt x="29" y="114"/>
                  <a:pt x="32" y="113"/>
                </a:cubicBezTo>
                <a:cubicBezTo>
                  <a:pt x="35" y="112"/>
                  <a:pt x="39" y="111"/>
                  <a:pt x="43" y="110"/>
                </a:cubicBezTo>
                <a:cubicBezTo>
                  <a:pt x="44" y="109"/>
                  <a:pt x="45" y="108"/>
                  <a:pt x="46" y="106"/>
                </a:cubicBezTo>
                <a:cubicBezTo>
                  <a:pt x="46" y="105"/>
                  <a:pt x="47" y="103"/>
                  <a:pt x="47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4" y="102"/>
                  <a:pt x="56" y="100"/>
                  <a:pt x="56" y="97"/>
                </a:cubicBezTo>
                <a:cubicBezTo>
                  <a:pt x="57" y="95"/>
                  <a:pt x="57" y="91"/>
                  <a:pt x="56" y="89"/>
                </a:cubicBezTo>
                <a:cubicBezTo>
                  <a:pt x="56" y="88"/>
                  <a:pt x="56" y="88"/>
                  <a:pt x="55" y="87"/>
                </a:cubicBezTo>
                <a:cubicBezTo>
                  <a:pt x="54" y="86"/>
                  <a:pt x="54" y="86"/>
                  <a:pt x="54" y="86"/>
                </a:cubicBezTo>
                <a:cubicBezTo>
                  <a:pt x="53" y="84"/>
                  <a:pt x="52" y="83"/>
                  <a:pt x="51" y="81"/>
                </a:cubicBezTo>
                <a:cubicBezTo>
                  <a:pt x="50" y="80"/>
                  <a:pt x="48" y="77"/>
                  <a:pt x="48" y="76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2"/>
                  <a:pt x="46" y="70"/>
                  <a:pt x="43" y="71"/>
                </a:cubicBezTo>
                <a:cubicBezTo>
                  <a:pt x="40" y="71"/>
                  <a:pt x="38" y="73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3" y="70"/>
                  <a:pt x="29" y="60"/>
                  <a:pt x="32" y="44"/>
                </a:cubicBezTo>
                <a:cubicBezTo>
                  <a:pt x="36" y="15"/>
                  <a:pt x="54" y="11"/>
                  <a:pt x="62" y="10"/>
                </a:cubicBezTo>
                <a:cubicBezTo>
                  <a:pt x="72" y="10"/>
                  <a:pt x="78" y="14"/>
                  <a:pt x="79" y="15"/>
                </a:cubicBezTo>
                <a:cubicBezTo>
                  <a:pt x="79" y="17"/>
                  <a:pt x="81" y="18"/>
                  <a:pt x="82" y="19"/>
                </a:cubicBezTo>
                <a:cubicBezTo>
                  <a:pt x="82" y="19"/>
                  <a:pt x="83" y="19"/>
                  <a:pt x="84" y="19"/>
                </a:cubicBezTo>
                <a:cubicBezTo>
                  <a:pt x="95" y="20"/>
                  <a:pt x="102" y="35"/>
                  <a:pt x="103" y="48"/>
                </a:cubicBezTo>
                <a:cubicBezTo>
                  <a:pt x="105" y="61"/>
                  <a:pt x="101" y="70"/>
                  <a:pt x="95" y="76"/>
                </a:cubicBezTo>
                <a:cubicBezTo>
                  <a:pt x="95" y="76"/>
                  <a:pt x="95" y="76"/>
                  <a:pt x="95" y="76"/>
                </a:cubicBezTo>
                <a:cubicBezTo>
                  <a:pt x="95" y="73"/>
                  <a:pt x="93" y="71"/>
                  <a:pt x="90" y="71"/>
                </a:cubicBezTo>
                <a:cubicBezTo>
                  <a:pt x="88" y="70"/>
                  <a:pt x="86" y="72"/>
                  <a:pt x="85" y="75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7"/>
                  <a:pt x="84" y="80"/>
                  <a:pt x="83" y="81"/>
                </a:cubicBezTo>
                <a:cubicBezTo>
                  <a:pt x="82" y="83"/>
                  <a:pt x="80" y="84"/>
                  <a:pt x="79" y="86"/>
                </a:cubicBezTo>
                <a:cubicBezTo>
                  <a:pt x="78" y="87"/>
                  <a:pt x="78" y="87"/>
                  <a:pt x="78" y="87"/>
                </a:cubicBezTo>
                <a:cubicBezTo>
                  <a:pt x="78" y="88"/>
                  <a:pt x="77" y="88"/>
                  <a:pt x="77" y="89"/>
                </a:cubicBezTo>
                <a:cubicBezTo>
                  <a:pt x="77" y="91"/>
                  <a:pt x="77" y="95"/>
                  <a:pt x="77" y="97"/>
                </a:cubicBezTo>
                <a:cubicBezTo>
                  <a:pt x="77" y="100"/>
                  <a:pt x="80" y="102"/>
                  <a:pt x="82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2"/>
                  <a:pt x="86" y="102"/>
                  <a:pt x="86" y="103"/>
                </a:cubicBezTo>
                <a:cubicBezTo>
                  <a:pt x="86" y="103"/>
                  <a:pt x="87" y="106"/>
                  <a:pt x="88" y="106"/>
                </a:cubicBezTo>
                <a:cubicBezTo>
                  <a:pt x="88" y="108"/>
                  <a:pt x="89" y="109"/>
                  <a:pt x="91" y="110"/>
                </a:cubicBezTo>
                <a:cubicBezTo>
                  <a:pt x="94" y="111"/>
                  <a:pt x="98" y="112"/>
                  <a:pt x="101" y="113"/>
                </a:cubicBezTo>
                <a:cubicBezTo>
                  <a:pt x="105" y="114"/>
                  <a:pt x="108" y="115"/>
                  <a:pt x="109" y="116"/>
                </a:cubicBezTo>
                <a:cubicBezTo>
                  <a:pt x="118" y="121"/>
                  <a:pt x="122" y="128"/>
                  <a:pt x="123" y="154"/>
                </a:cubicBezTo>
                <a:lnTo>
                  <a:pt x="87" y="154"/>
                </a:lnTo>
                <a:close/>
                <a:moveTo>
                  <a:pt x="133" y="154"/>
                </a:moveTo>
                <a:cubicBezTo>
                  <a:pt x="133" y="136"/>
                  <a:pt x="131" y="124"/>
                  <a:pt x="124" y="116"/>
                </a:cubicBezTo>
                <a:cubicBezTo>
                  <a:pt x="125" y="115"/>
                  <a:pt x="126" y="115"/>
                  <a:pt x="126" y="114"/>
                </a:cubicBezTo>
                <a:cubicBezTo>
                  <a:pt x="127" y="113"/>
                  <a:pt x="131" y="108"/>
                  <a:pt x="131" y="108"/>
                </a:cubicBezTo>
                <a:cubicBezTo>
                  <a:pt x="131" y="107"/>
                  <a:pt x="131" y="107"/>
                  <a:pt x="131" y="107"/>
                </a:cubicBezTo>
                <a:cubicBezTo>
                  <a:pt x="131" y="107"/>
                  <a:pt x="133" y="104"/>
                  <a:pt x="133" y="103"/>
                </a:cubicBezTo>
                <a:cubicBezTo>
                  <a:pt x="133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37" y="102"/>
                  <a:pt x="140" y="101"/>
                  <a:pt x="140" y="98"/>
                </a:cubicBezTo>
                <a:cubicBezTo>
                  <a:pt x="141" y="93"/>
                  <a:pt x="141" y="88"/>
                  <a:pt x="139" y="83"/>
                </a:cubicBezTo>
                <a:cubicBezTo>
                  <a:pt x="139" y="83"/>
                  <a:pt x="138" y="83"/>
                  <a:pt x="138" y="82"/>
                </a:cubicBezTo>
                <a:cubicBezTo>
                  <a:pt x="138" y="82"/>
                  <a:pt x="138" y="82"/>
                  <a:pt x="137" y="82"/>
                </a:cubicBezTo>
                <a:cubicBezTo>
                  <a:pt x="137" y="80"/>
                  <a:pt x="136" y="77"/>
                  <a:pt x="136" y="75"/>
                </a:cubicBezTo>
                <a:cubicBezTo>
                  <a:pt x="136" y="73"/>
                  <a:pt x="134" y="71"/>
                  <a:pt x="133" y="71"/>
                </a:cubicBezTo>
                <a:cubicBezTo>
                  <a:pt x="133" y="70"/>
                  <a:pt x="133" y="70"/>
                  <a:pt x="133" y="70"/>
                </a:cubicBezTo>
                <a:cubicBezTo>
                  <a:pt x="132" y="69"/>
                  <a:pt x="132" y="67"/>
                  <a:pt x="131" y="66"/>
                </a:cubicBezTo>
                <a:cubicBezTo>
                  <a:pt x="129" y="63"/>
                  <a:pt x="128" y="61"/>
                  <a:pt x="128" y="59"/>
                </a:cubicBezTo>
                <a:cubicBezTo>
                  <a:pt x="128" y="57"/>
                  <a:pt x="129" y="56"/>
                  <a:pt x="129" y="55"/>
                </a:cubicBezTo>
                <a:cubicBezTo>
                  <a:pt x="130" y="54"/>
                  <a:pt x="130" y="53"/>
                  <a:pt x="130" y="51"/>
                </a:cubicBezTo>
                <a:cubicBezTo>
                  <a:pt x="130" y="51"/>
                  <a:pt x="130" y="51"/>
                  <a:pt x="130" y="50"/>
                </a:cubicBezTo>
                <a:cubicBezTo>
                  <a:pt x="130" y="49"/>
                  <a:pt x="130" y="48"/>
                  <a:pt x="130" y="47"/>
                </a:cubicBezTo>
                <a:cubicBezTo>
                  <a:pt x="130" y="46"/>
                  <a:pt x="130" y="46"/>
                  <a:pt x="129" y="46"/>
                </a:cubicBezTo>
                <a:cubicBezTo>
                  <a:pt x="130" y="44"/>
                  <a:pt x="129" y="42"/>
                  <a:pt x="129" y="39"/>
                </a:cubicBezTo>
                <a:cubicBezTo>
                  <a:pt x="129" y="33"/>
                  <a:pt x="131" y="27"/>
                  <a:pt x="135" y="23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37" y="20"/>
                  <a:pt x="139" y="18"/>
                  <a:pt x="145" y="16"/>
                </a:cubicBezTo>
                <a:cubicBezTo>
                  <a:pt x="149" y="14"/>
                  <a:pt x="152" y="14"/>
                  <a:pt x="154" y="14"/>
                </a:cubicBezTo>
                <a:cubicBezTo>
                  <a:pt x="156" y="15"/>
                  <a:pt x="158" y="14"/>
                  <a:pt x="159" y="14"/>
                </a:cubicBezTo>
                <a:cubicBezTo>
                  <a:pt x="160" y="14"/>
                  <a:pt x="161" y="14"/>
                  <a:pt x="163" y="14"/>
                </a:cubicBezTo>
                <a:cubicBezTo>
                  <a:pt x="164" y="14"/>
                  <a:pt x="164" y="16"/>
                  <a:pt x="164" y="16"/>
                </a:cubicBezTo>
                <a:cubicBezTo>
                  <a:pt x="165" y="18"/>
                  <a:pt x="167" y="19"/>
                  <a:pt x="169" y="19"/>
                </a:cubicBezTo>
                <a:cubicBezTo>
                  <a:pt x="172" y="19"/>
                  <a:pt x="176" y="20"/>
                  <a:pt x="177" y="20"/>
                </a:cubicBezTo>
                <a:cubicBezTo>
                  <a:pt x="180" y="21"/>
                  <a:pt x="181" y="25"/>
                  <a:pt x="182" y="30"/>
                </a:cubicBezTo>
                <a:cubicBezTo>
                  <a:pt x="183" y="31"/>
                  <a:pt x="183" y="31"/>
                  <a:pt x="183" y="31"/>
                </a:cubicBezTo>
                <a:cubicBezTo>
                  <a:pt x="183" y="33"/>
                  <a:pt x="183" y="35"/>
                  <a:pt x="183" y="38"/>
                </a:cubicBezTo>
                <a:cubicBezTo>
                  <a:pt x="183" y="39"/>
                  <a:pt x="183" y="41"/>
                  <a:pt x="183" y="42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4"/>
                  <a:pt x="182" y="44"/>
                  <a:pt x="182" y="45"/>
                </a:cubicBezTo>
                <a:cubicBezTo>
                  <a:pt x="181" y="45"/>
                  <a:pt x="181" y="47"/>
                  <a:pt x="181" y="4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49"/>
                  <a:pt x="181" y="50"/>
                  <a:pt x="181" y="51"/>
                </a:cubicBezTo>
                <a:cubicBezTo>
                  <a:pt x="181" y="51"/>
                  <a:pt x="181" y="51"/>
                  <a:pt x="181" y="51"/>
                </a:cubicBezTo>
                <a:cubicBezTo>
                  <a:pt x="181" y="52"/>
                  <a:pt x="181" y="53"/>
                  <a:pt x="182" y="54"/>
                </a:cubicBezTo>
                <a:cubicBezTo>
                  <a:pt x="182" y="56"/>
                  <a:pt x="182" y="57"/>
                  <a:pt x="182" y="59"/>
                </a:cubicBezTo>
                <a:cubicBezTo>
                  <a:pt x="182" y="61"/>
                  <a:pt x="181" y="63"/>
                  <a:pt x="180" y="66"/>
                </a:cubicBezTo>
                <a:cubicBezTo>
                  <a:pt x="179" y="67"/>
                  <a:pt x="178" y="69"/>
                  <a:pt x="178" y="70"/>
                </a:cubicBezTo>
                <a:cubicBezTo>
                  <a:pt x="178" y="71"/>
                  <a:pt x="178" y="71"/>
                  <a:pt x="178" y="71"/>
                </a:cubicBezTo>
                <a:cubicBezTo>
                  <a:pt x="176" y="71"/>
                  <a:pt x="174" y="73"/>
                  <a:pt x="174" y="75"/>
                </a:cubicBezTo>
                <a:cubicBezTo>
                  <a:pt x="174" y="77"/>
                  <a:pt x="173" y="80"/>
                  <a:pt x="173" y="82"/>
                </a:cubicBezTo>
                <a:cubicBezTo>
                  <a:pt x="173" y="82"/>
                  <a:pt x="173" y="82"/>
                  <a:pt x="172" y="82"/>
                </a:cubicBezTo>
                <a:cubicBezTo>
                  <a:pt x="172" y="82"/>
                  <a:pt x="172" y="83"/>
                  <a:pt x="172" y="83"/>
                </a:cubicBezTo>
                <a:cubicBezTo>
                  <a:pt x="170" y="88"/>
                  <a:pt x="169" y="93"/>
                  <a:pt x="170" y="98"/>
                </a:cubicBezTo>
                <a:cubicBezTo>
                  <a:pt x="171" y="100"/>
                  <a:pt x="173" y="101"/>
                  <a:pt x="175" y="102"/>
                </a:cubicBezTo>
                <a:cubicBezTo>
                  <a:pt x="176" y="102"/>
                  <a:pt x="177" y="102"/>
                  <a:pt x="177" y="102"/>
                </a:cubicBezTo>
                <a:cubicBezTo>
                  <a:pt x="177" y="102"/>
                  <a:pt x="177" y="102"/>
                  <a:pt x="177" y="103"/>
                </a:cubicBezTo>
                <a:cubicBezTo>
                  <a:pt x="178" y="103"/>
                  <a:pt x="178" y="105"/>
                  <a:pt x="179" y="106"/>
                </a:cubicBezTo>
                <a:cubicBezTo>
                  <a:pt x="179" y="108"/>
                  <a:pt x="180" y="109"/>
                  <a:pt x="182" y="110"/>
                </a:cubicBezTo>
                <a:cubicBezTo>
                  <a:pt x="186" y="111"/>
                  <a:pt x="190" y="112"/>
                  <a:pt x="193" y="113"/>
                </a:cubicBezTo>
                <a:cubicBezTo>
                  <a:pt x="197" y="114"/>
                  <a:pt x="200" y="115"/>
                  <a:pt x="202" y="116"/>
                </a:cubicBezTo>
                <a:cubicBezTo>
                  <a:pt x="212" y="121"/>
                  <a:pt x="216" y="128"/>
                  <a:pt x="218" y="154"/>
                </a:cubicBezTo>
                <a:lnTo>
                  <a:pt x="133" y="1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" name="Freeform 23"/>
          <p:cNvSpPr>
            <a:spLocks noEditPoints="1"/>
          </p:cNvSpPr>
          <p:nvPr/>
        </p:nvSpPr>
        <p:spPr bwMode="auto">
          <a:xfrm>
            <a:off x="10496442" y="1379414"/>
            <a:ext cx="625024" cy="628468"/>
          </a:xfrm>
          <a:custGeom>
            <a:avLst/>
            <a:gdLst>
              <a:gd name="T0" fmla="*/ 119 w 166"/>
              <a:gd name="T1" fmla="*/ 47 h 167"/>
              <a:gd name="T2" fmla="*/ 121 w 166"/>
              <a:gd name="T3" fmla="*/ 40 h 167"/>
              <a:gd name="T4" fmla="*/ 96 w 166"/>
              <a:gd name="T5" fmla="*/ 21 h 167"/>
              <a:gd name="T6" fmla="*/ 92 w 166"/>
              <a:gd name="T7" fmla="*/ 17 h 167"/>
              <a:gd name="T8" fmla="*/ 93 w 166"/>
              <a:gd name="T9" fmla="*/ 7 h 167"/>
              <a:gd name="T10" fmla="*/ 84 w 166"/>
              <a:gd name="T11" fmla="*/ 5 h 167"/>
              <a:gd name="T12" fmla="*/ 80 w 166"/>
              <a:gd name="T13" fmla="*/ 14 h 167"/>
              <a:gd name="T14" fmla="*/ 50 w 166"/>
              <a:gd name="T15" fmla="*/ 76 h 167"/>
              <a:gd name="T16" fmla="*/ 47 w 166"/>
              <a:gd name="T17" fmla="*/ 75 h 167"/>
              <a:gd name="T18" fmla="*/ 35 w 166"/>
              <a:gd name="T19" fmla="*/ 105 h 167"/>
              <a:gd name="T20" fmla="*/ 38 w 166"/>
              <a:gd name="T21" fmla="*/ 111 h 167"/>
              <a:gd name="T22" fmla="*/ 79 w 166"/>
              <a:gd name="T23" fmla="*/ 122 h 167"/>
              <a:gd name="T24" fmla="*/ 92 w 166"/>
              <a:gd name="T25" fmla="*/ 92 h 167"/>
              <a:gd name="T26" fmla="*/ 86 w 166"/>
              <a:gd name="T27" fmla="*/ 85 h 167"/>
              <a:gd name="T28" fmla="*/ 96 w 166"/>
              <a:gd name="T29" fmla="*/ 58 h 167"/>
              <a:gd name="T30" fmla="*/ 108 w 166"/>
              <a:gd name="T31" fmla="*/ 58 h 167"/>
              <a:gd name="T32" fmla="*/ 111 w 166"/>
              <a:gd name="T33" fmla="*/ 136 h 167"/>
              <a:gd name="T34" fmla="*/ 22 w 166"/>
              <a:gd name="T35" fmla="*/ 137 h 167"/>
              <a:gd name="T36" fmla="*/ 2 w 166"/>
              <a:gd name="T37" fmla="*/ 159 h 167"/>
              <a:gd name="T38" fmla="*/ 6 w 166"/>
              <a:gd name="T39" fmla="*/ 167 h 167"/>
              <a:gd name="T40" fmla="*/ 153 w 166"/>
              <a:gd name="T41" fmla="*/ 164 h 167"/>
              <a:gd name="T42" fmla="*/ 76 w 166"/>
              <a:gd name="T43" fmla="*/ 111 h 167"/>
              <a:gd name="T44" fmla="*/ 51 w 166"/>
              <a:gd name="T45" fmla="*/ 86 h 167"/>
              <a:gd name="T46" fmla="*/ 76 w 166"/>
              <a:gd name="T47" fmla="*/ 111 h 167"/>
              <a:gd name="T48" fmla="*/ 83 w 166"/>
              <a:gd name="T49" fmla="*/ 33 h 167"/>
              <a:gd name="T50" fmla="*/ 83 w 166"/>
              <a:gd name="T51" fmla="*/ 35 h 167"/>
              <a:gd name="T52" fmla="*/ 82 w 166"/>
              <a:gd name="T53" fmla="*/ 37 h 167"/>
              <a:gd name="T54" fmla="*/ 82 w 166"/>
              <a:gd name="T55" fmla="*/ 37 h 167"/>
              <a:gd name="T56" fmla="*/ 82 w 166"/>
              <a:gd name="T57" fmla="*/ 40 h 167"/>
              <a:gd name="T58" fmla="*/ 82 w 166"/>
              <a:gd name="T59" fmla="*/ 42 h 167"/>
              <a:gd name="T60" fmla="*/ 83 w 166"/>
              <a:gd name="T61" fmla="*/ 45 h 167"/>
              <a:gd name="T62" fmla="*/ 83 w 166"/>
              <a:gd name="T63" fmla="*/ 46 h 167"/>
              <a:gd name="T64" fmla="*/ 84 w 166"/>
              <a:gd name="T65" fmla="*/ 47 h 167"/>
              <a:gd name="T66" fmla="*/ 85 w 166"/>
              <a:gd name="T67" fmla="*/ 50 h 167"/>
              <a:gd name="T68" fmla="*/ 77 w 166"/>
              <a:gd name="T69" fmla="*/ 83 h 167"/>
              <a:gd name="T70" fmla="*/ 73 w 166"/>
              <a:gd name="T71" fmla="*/ 30 h 167"/>
              <a:gd name="T72" fmla="*/ 83 w 166"/>
              <a:gd name="T73" fmla="*/ 24 h 167"/>
              <a:gd name="T74" fmla="*/ 84 w 166"/>
              <a:gd name="T75" fmla="*/ 24 h 167"/>
              <a:gd name="T76" fmla="*/ 88 w 166"/>
              <a:gd name="T77" fmla="*/ 26 h 167"/>
              <a:gd name="T78" fmla="*/ 101 w 166"/>
              <a:gd name="T79" fmla="*/ 49 h 167"/>
              <a:gd name="T80" fmla="*/ 94 w 166"/>
              <a:gd name="T81" fmla="*/ 46 h 167"/>
              <a:gd name="T82" fmla="*/ 92 w 166"/>
              <a:gd name="T83" fmla="*/ 41 h 167"/>
              <a:gd name="T84" fmla="*/ 92 w 166"/>
              <a:gd name="T85" fmla="*/ 38 h 167"/>
              <a:gd name="T86" fmla="*/ 92 w 166"/>
              <a:gd name="T87" fmla="*/ 37 h 167"/>
              <a:gd name="T88" fmla="*/ 93 w 166"/>
              <a:gd name="T89" fmla="*/ 36 h 167"/>
              <a:gd name="T90" fmla="*/ 94 w 166"/>
              <a:gd name="T91" fmla="*/ 34 h 167"/>
              <a:gd name="T92" fmla="*/ 101 w 166"/>
              <a:gd name="T93" fmla="*/ 30 h 167"/>
              <a:gd name="T94" fmla="*/ 101 w 166"/>
              <a:gd name="T95" fmla="*/ 49 h 167"/>
              <a:gd name="T96" fmla="*/ 145 w 166"/>
              <a:gd name="T97" fmla="*/ 157 h 167"/>
              <a:gd name="T98" fmla="*/ 24 w 166"/>
              <a:gd name="T99" fmla="*/ 146 h 167"/>
              <a:gd name="T100" fmla="*/ 118 w 166"/>
              <a:gd name="T101" fmla="*/ 144 h 167"/>
              <a:gd name="T102" fmla="*/ 121 w 166"/>
              <a:gd name="T103" fmla="*/ 60 h 167"/>
              <a:gd name="T104" fmla="*/ 145 w 166"/>
              <a:gd name="T105" fmla="*/ 15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67">
                <a:moveTo>
                  <a:pt x="120" y="47"/>
                </a:moveTo>
                <a:cubicBezTo>
                  <a:pt x="119" y="47"/>
                  <a:pt x="119" y="47"/>
                  <a:pt x="119" y="47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20" y="43"/>
                  <a:pt x="121" y="41"/>
                  <a:pt x="121" y="40"/>
                </a:cubicBezTo>
                <a:cubicBezTo>
                  <a:pt x="121" y="28"/>
                  <a:pt x="109" y="18"/>
                  <a:pt x="97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5" y="20"/>
                  <a:pt x="95" y="20"/>
                  <a:pt x="95" y="20"/>
                </a:cubicBezTo>
                <a:cubicBezTo>
                  <a:pt x="94" y="19"/>
                  <a:pt x="93" y="18"/>
                  <a:pt x="92" y="17"/>
                </a:cubicBezTo>
                <a:cubicBezTo>
                  <a:pt x="91" y="16"/>
                  <a:pt x="91" y="16"/>
                  <a:pt x="91" y="16"/>
                </a:cubicBezTo>
                <a:cubicBezTo>
                  <a:pt x="93" y="7"/>
                  <a:pt x="93" y="7"/>
                  <a:pt x="93" y="7"/>
                </a:cubicBezTo>
                <a:cubicBezTo>
                  <a:pt x="94" y="4"/>
                  <a:pt x="92" y="2"/>
                  <a:pt x="90" y="1"/>
                </a:cubicBezTo>
                <a:cubicBezTo>
                  <a:pt x="87" y="0"/>
                  <a:pt x="84" y="2"/>
                  <a:pt x="84" y="5"/>
                </a:cubicBezTo>
                <a:cubicBezTo>
                  <a:pt x="81" y="14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2" y="14"/>
                  <a:pt x="65" y="20"/>
                  <a:pt x="63" y="27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5"/>
                  <a:pt x="48" y="75"/>
                  <a:pt x="47" y="75"/>
                </a:cubicBezTo>
                <a:cubicBezTo>
                  <a:pt x="45" y="75"/>
                  <a:pt x="43" y="76"/>
                  <a:pt x="43" y="79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05"/>
                  <a:pt x="35" y="106"/>
                  <a:pt x="35" y="106"/>
                </a:cubicBezTo>
                <a:cubicBezTo>
                  <a:pt x="35" y="108"/>
                  <a:pt x="36" y="110"/>
                  <a:pt x="38" y="111"/>
                </a:cubicBezTo>
                <a:cubicBezTo>
                  <a:pt x="38" y="111"/>
                  <a:pt x="39" y="111"/>
                  <a:pt x="39" y="111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81" y="122"/>
                  <a:pt x="84" y="121"/>
                  <a:pt x="84" y="118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89"/>
                  <a:pt x="91" y="87"/>
                  <a:pt x="88" y="86"/>
                </a:cubicBezTo>
                <a:cubicBezTo>
                  <a:pt x="86" y="85"/>
                  <a:pt x="86" y="85"/>
                  <a:pt x="86" y="85"/>
                </a:cubicBezTo>
                <a:cubicBezTo>
                  <a:pt x="94" y="57"/>
                  <a:pt x="94" y="57"/>
                  <a:pt x="94" y="57"/>
                </a:cubicBezTo>
                <a:cubicBezTo>
                  <a:pt x="96" y="58"/>
                  <a:pt x="96" y="58"/>
                  <a:pt x="96" y="58"/>
                </a:cubicBezTo>
                <a:cubicBezTo>
                  <a:pt x="99" y="59"/>
                  <a:pt x="103" y="59"/>
                  <a:pt x="107" y="58"/>
                </a:cubicBezTo>
                <a:cubicBezTo>
                  <a:pt x="108" y="58"/>
                  <a:pt x="108" y="58"/>
                  <a:pt x="108" y="58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22" y="82"/>
                  <a:pt x="122" y="112"/>
                  <a:pt x="111" y="136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21" y="137"/>
                  <a:pt x="19" y="137"/>
                  <a:pt x="18" y="139"/>
                </a:cubicBezTo>
                <a:cubicBezTo>
                  <a:pt x="2" y="159"/>
                  <a:pt x="2" y="159"/>
                  <a:pt x="2" y="159"/>
                </a:cubicBezTo>
                <a:cubicBezTo>
                  <a:pt x="1" y="161"/>
                  <a:pt x="0" y="163"/>
                  <a:pt x="1" y="164"/>
                </a:cubicBezTo>
                <a:cubicBezTo>
                  <a:pt x="2" y="166"/>
                  <a:pt x="4" y="167"/>
                  <a:pt x="6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50" y="167"/>
                  <a:pt x="152" y="166"/>
                  <a:pt x="153" y="164"/>
                </a:cubicBezTo>
                <a:cubicBezTo>
                  <a:pt x="166" y="126"/>
                  <a:pt x="151" y="71"/>
                  <a:pt x="120" y="47"/>
                </a:cubicBezTo>
                <a:close/>
                <a:moveTo>
                  <a:pt x="76" y="111"/>
                </a:moveTo>
                <a:cubicBezTo>
                  <a:pt x="46" y="103"/>
                  <a:pt x="46" y="103"/>
                  <a:pt x="46" y="103"/>
                </a:cubicBezTo>
                <a:cubicBezTo>
                  <a:pt x="51" y="86"/>
                  <a:pt x="51" y="86"/>
                  <a:pt x="51" y="86"/>
                </a:cubicBezTo>
                <a:cubicBezTo>
                  <a:pt x="81" y="94"/>
                  <a:pt x="81" y="94"/>
                  <a:pt x="81" y="94"/>
                </a:cubicBezTo>
                <a:lnTo>
                  <a:pt x="76" y="111"/>
                </a:lnTo>
                <a:close/>
                <a:moveTo>
                  <a:pt x="86" y="28"/>
                </a:moveTo>
                <a:cubicBezTo>
                  <a:pt x="85" y="29"/>
                  <a:pt x="84" y="31"/>
                  <a:pt x="83" y="33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2" y="36"/>
                  <a:pt x="82" y="36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8"/>
                  <a:pt x="82" y="39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3"/>
                  <a:pt x="82" y="43"/>
                </a:cubicBezTo>
                <a:cubicBezTo>
                  <a:pt x="83" y="44"/>
                  <a:pt x="83" y="45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8"/>
                  <a:pt x="84" y="48"/>
                  <a:pt x="84" y="49"/>
                </a:cubicBezTo>
                <a:cubicBezTo>
                  <a:pt x="85" y="49"/>
                  <a:pt x="85" y="50"/>
                  <a:pt x="85" y="50"/>
                </a:cubicBezTo>
                <a:cubicBezTo>
                  <a:pt x="86" y="51"/>
                  <a:pt x="86" y="51"/>
                  <a:pt x="86" y="51"/>
                </a:cubicBezTo>
                <a:cubicBezTo>
                  <a:pt x="77" y="83"/>
                  <a:pt x="77" y="83"/>
                  <a:pt x="77" y="83"/>
                </a:cubicBezTo>
                <a:cubicBezTo>
                  <a:pt x="60" y="78"/>
                  <a:pt x="60" y="78"/>
                  <a:pt x="60" y="78"/>
                </a:cubicBezTo>
                <a:cubicBezTo>
                  <a:pt x="73" y="30"/>
                  <a:pt x="73" y="30"/>
                  <a:pt x="73" y="30"/>
                </a:cubicBezTo>
                <a:cubicBezTo>
                  <a:pt x="74" y="25"/>
                  <a:pt x="79" y="23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3" y="24"/>
                  <a:pt x="83" y="24"/>
                  <a:pt x="84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4"/>
                  <a:pt x="85" y="24"/>
                  <a:pt x="86" y="25"/>
                </a:cubicBezTo>
                <a:cubicBezTo>
                  <a:pt x="88" y="26"/>
                  <a:pt x="88" y="26"/>
                  <a:pt x="88" y="26"/>
                </a:cubicBezTo>
                <a:lnTo>
                  <a:pt x="86" y="28"/>
                </a:lnTo>
                <a:close/>
                <a:moveTo>
                  <a:pt x="101" y="49"/>
                </a:moveTo>
                <a:cubicBezTo>
                  <a:pt x="99" y="49"/>
                  <a:pt x="96" y="48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4" y="45"/>
                  <a:pt x="93" y="44"/>
                  <a:pt x="92" y="43"/>
                </a:cubicBezTo>
                <a:cubicBezTo>
                  <a:pt x="92" y="42"/>
                  <a:pt x="92" y="42"/>
                  <a:pt x="92" y="41"/>
                </a:cubicBezTo>
                <a:cubicBezTo>
                  <a:pt x="92" y="41"/>
                  <a:pt x="92" y="40"/>
                  <a:pt x="92" y="40"/>
                </a:cubicBezTo>
                <a:cubicBezTo>
                  <a:pt x="92" y="39"/>
                  <a:pt x="92" y="39"/>
                  <a:pt x="92" y="38"/>
                </a:cubicBezTo>
                <a:cubicBezTo>
                  <a:pt x="92" y="38"/>
                  <a:pt x="92" y="38"/>
                  <a:pt x="92" y="37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7"/>
                  <a:pt x="92" y="36"/>
                  <a:pt x="92" y="36"/>
                </a:cubicBezTo>
                <a:cubicBezTo>
                  <a:pt x="93" y="36"/>
                  <a:pt x="93" y="36"/>
                  <a:pt x="93" y="36"/>
                </a:cubicBezTo>
                <a:cubicBezTo>
                  <a:pt x="93" y="36"/>
                  <a:pt x="93" y="35"/>
                  <a:pt x="93" y="35"/>
                </a:cubicBezTo>
                <a:cubicBezTo>
                  <a:pt x="93" y="34"/>
                  <a:pt x="93" y="34"/>
                  <a:pt x="94" y="34"/>
                </a:cubicBezTo>
                <a:cubicBezTo>
                  <a:pt x="95" y="33"/>
                  <a:pt x="95" y="32"/>
                  <a:pt x="96" y="31"/>
                </a:cubicBezTo>
                <a:cubicBezTo>
                  <a:pt x="98" y="30"/>
                  <a:pt x="100" y="30"/>
                  <a:pt x="101" y="30"/>
                </a:cubicBezTo>
                <a:cubicBezTo>
                  <a:pt x="107" y="30"/>
                  <a:pt x="111" y="34"/>
                  <a:pt x="111" y="40"/>
                </a:cubicBezTo>
                <a:cubicBezTo>
                  <a:pt x="111" y="45"/>
                  <a:pt x="107" y="49"/>
                  <a:pt x="101" y="49"/>
                </a:cubicBezTo>
                <a:close/>
                <a:moveTo>
                  <a:pt x="145" y="156"/>
                </a:moveTo>
                <a:cubicBezTo>
                  <a:pt x="145" y="157"/>
                  <a:pt x="145" y="157"/>
                  <a:pt x="145" y="157"/>
                </a:cubicBezTo>
                <a:cubicBezTo>
                  <a:pt x="16" y="157"/>
                  <a:pt x="16" y="157"/>
                  <a:pt x="16" y="157"/>
                </a:cubicBezTo>
                <a:cubicBezTo>
                  <a:pt x="24" y="146"/>
                  <a:pt x="24" y="146"/>
                  <a:pt x="24" y="146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15" y="147"/>
                  <a:pt x="117" y="146"/>
                  <a:pt x="118" y="144"/>
                </a:cubicBezTo>
                <a:cubicBezTo>
                  <a:pt x="129" y="123"/>
                  <a:pt x="132" y="95"/>
                  <a:pt x="125" y="72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43" y="90"/>
                  <a:pt x="154" y="125"/>
                  <a:pt x="145" y="1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8" name="Freeform 24"/>
          <p:cNvSpPr>
            <a:spLocks noEditPoints="1"/>
          </p:cNvSpPr>
          <p:nvPr/>
        </p:nvSpPr>
        <p:spPr bwMode="auto">
          <a:xfrm>
            <a:off x="5925874" y="1388984"/>
            <a:ext cx="508588" cy="618898"/>
          </a:xfrm>
          <a:custGeom>
            <a:avLst/>
            <a:gdLst>
              <a:gd name="T0" fmla="*/ 64 w 129"/>
              <a:gd name="T1" fmla="*/ 42 h 157"/>
              <a:gd name="T2" fmla="*/ 48 w 129"/>
              <a:gd name="T3" fmla="*/ 49 h 157"/>
              <a:gd name="T4" fmla="*/ 48 w 129"/>
              <a:gd name="T5" fmla="*/ 82 h 157"/>
              <a:gd name="T6" fmla="*/ 64 w 129"/>
              <a:gd name="T7" fmla="*/ 88 h 157"/>
              <a:gd name="T8" fmla="*/ 81 w 129"/>
              <a:gd name="T9" fmla="*/ 82 h 157"/>
              <a:gd name="T10" fmla="*/ 88 w 129"/>
              <a:gd name="T11" fmla="*/ 65 h 157"/>
              <a:gd name="T12" fmla="*/ 81 w 129"/>
              <a:gd name="T13" fmla="*/ 49 h 157"/>
              <a:gd name="T14" fmla="*/ 64 w 129"/>
              <a:gd name="T15" fmla="*/ 42 h 157"/>
              <a:gd name="T16" fmla="*/ 73 w 129"/>
              <a:gd name="T17" fmla="*/ 74 h 157"/>
              <a:gd name="T18" fmla="*/ 64 w 129"/>
              <a:gd name="T19" fmla="*/ 78 h 157"/>
              <a:gd name="T20" fmla="*/ 55 w 129"/>
              <a:gd name="T21" fmla="*/ 74 h 157"/>
              <a:gd name="T22" fmla="*/ 55 w 129"/>
              <a:gd name="T23" fmla="*/ 56 h 157"/>
              <a:gd name="T24" fmla="*/ 64 w 129"/>
              <a:gd name="T25" fmla="*/ 52 h 157"/>
              <a:gd name="T26" fmla="*/ 73 w 129"/>
              <a:gd name="T27" fmla="*/ 56 h 157"/>
              <a:gd name="T28" fmla="*/ 77 w 129"/>
              <a:gd name="T29" fmla="*/ 65 h 157"/>
              <a:gd name="T30" fmla="*/ 73 w 129"/>
              <a:gd name="T31" fmla="*/ 74 h 157"/>
              <a:gd name="T32" fmla="*/ 110 w 129"/>
              <a:gd name="T33" fmla="*/ 19 h 157"/>
              <a:gd name="T34" fmla="*/ 64 w 129"/>
              <a:gd name="T35" fmla="*/ 0 h 157"/>
              <a:gd name="T36" fmla="*/ 19 w 129"/>
              <a:gd name="T37" fmla="*/ 19 h 157"/>
              <a:gd name="T38" fmla="*/ 0 w 129"/>
              <a:gd name="T39" fmla="*/ 65 h 157"/>
              <a:gd name="T40" fmla="*/ 19 w 129"/>
              <a:gd name="T41" fmla="*/ 111 h 157"/>
              <a:gd name="T42" fmla="*/ 64 w 129"/>
              <a:gd name="T43" fmla="*/ 157 h 157"/>
              <a:gd name="T44" fmla="*/ 110 w 129"/>
              <a:gd name="T45" fmla="*/ 111 h 157"/>
              <a:gd name="T46" fmla="*/ 129 w 129"/>
              <a:gd name="T47" fmla="*/ 65 h 157"/>
              <a:gd name="T48" fmla="*/ 110 w 129"/>
              <a:gd name="T49" fmla="*/ 19 h 157"/>
              <a:gd name="T50" fmla="*/ 103 w 129"/>
              <a:gd name="T51" fmla="*/ 103 h 157"/>
              <a:gd name="T52" fmla="*/ 64 w 129"/>
              <a:gd name="T53" fmla="*/ 141 h 157"/>
              <a:gd name="T54" fmla="*/ 26 w 129"/>
              <a:gd name="T55" fmla="*/ 103 h 157"/>
              <a:gd name="T56" fmla="*/ 10 w 129"/>
              <a:gd name="T57" fmla="*/ 65 h 157"/>
              <a:gd name="T58" fmla="*/ 26 w 129"/>
              <a:gd name="T59" fmla="*/ 26 h 157"/>
              <a:gd name="T60" fmla="*/ 64 w 129"/>
              <a:gd name="T61" fmla="*/ 10 h 157"/>
              <a:gd name="T62" fmla="*/ 103 w 129"/>
              <a:gd name="T63" fmla="*/ 26 h 157"/>
              <a:gd name="T64" fmla="*/ 119 w 129"/>
              <a:gd name="T65" fmla="*/ 65 h 157"/>
              <a:gd name="T66" fmla="*/ 103 w 129"/>
              <a:gd name="T67" fmla="*/ 103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9" h="157">
                <a:moveTo>
                  <a:pt x="64" y="42"/>
                </a:moveTo>
                <a:cubicBezTo>
                  <a:pt x="58" y="42"/>
                  <a:pt x="52" y="44"/>
                  <a:pt x="48" y="49"/>
                </a:cubicBezTo>
                <a:cubicBezTo>
                  <a:pt x="39" y="58"/>
                  <a:pt x="39" y="72"/>
                  <a:pt x="48" y="82"/>
                </a:cubicBezTo>
                <a:cubicBezTo>
                  <a:pt x="52" y="86"/>
                  <a:pt x="58" y="88"/>
                  <a:pt x="64" y="88"/>
                </a:cubicBezTo>
                <a:cubicBezTo>
                  <a:pt x="70" y="88"/>
                  <a:pt x="76" y="86"/>
                  <a:pt x="81" y="82"/>
                </a:cubicBezTo>
                <a:cubicBezTo>
                  <a:pt x="85" y="77"/>
                  <a:pt x="88" y="71"/>
                  <a:pt x="88" y="65"/>
                </a:cubicBezTo>
                <a:cubicBezTo>
                  <a:pt x="88" y="59"/>
                  <a:pt x="85" y="53"/>
                  <a:pt x="81" y="49"/>
                </a:cubicBezTo>
                <a:cubicBezTo>
                  <a:pt x="76" y="44"/>
                  <a:pt x="70" y="42"/>
                  <a:pt x="64" y="42"/>
                </a:cubicBezTo>
                <a:close/>
                <a:moveTo>
                  <a:pt x="73" y="74"/>
                </a:moveTo>
                <a:cubicBezTo>
                  <a:pt x="71" y="77"/>
                  <a:pt x="68" y="78"/>
                  <a:pt x="64" y="78"/>
                </a:cubicBezTo>
                <a:cubicBezTo>
                  <a:pt x="61" y="78"/>
                  <a:pt x="58" y="77"/>
                  <a:pt x="55" y="74"/>
                </a:cubicBezTo>
                <a:cubicBezTo>
                  <a:pt x="50" y="69"/>
                  <a:pt x="50" y="61"/>
                  <a:pt x="55" y="56"/>
                </a:cubicBezTo>
                <a:cubicBezTo>
                  <a:pt x="58" y="53"/>
                  <a:pt x="61" y="52"/>
                  <a:pt x="64" y="52"/>
                </a:cubicBezTo>
                <a:cubicBezTo>
                  <a:pt x="68" y="52"/>
                  <a:pt x="71" y="53"/>
                  <a:pt x="73" y="56"/>
                </a:cubicBezTo>
                <a:cubicBezTo>
                  <a:pt x="76" y="58"/>
                  <a:pt x="77" y="62"/>
                  <a:pt x="77" y="65"/>
                </a:cubicBezTo>
                <a:cubicBezTo>
                  <a:pt x="77" y="69"/>
                  <a:pt x="76" y="72"/>
                  <a:pt x="73" y="74"/>
                </a:cubicBezTo>
                <a:close/>
                <a:moveTo>
                  <a:pt x="110" y="19"/>
                </a:moveTo>
                <a:cubicBezTo>
                  <a:pt x="98" y="7"/>
                  <a:pt x="82" y="0"/>
                  <a:pt x="64" y="0"/>
                </a:cubicBezTo>
                <a:cubicBezTo>
                  <a:pt x="47" y="0"/>
                  <a:pt x="31" y="7"/>
                  <a:pt x="19" y="19"/>
                </a:cubicBezTo>
                <a:cubicBezTo>
                  <a:pt x="6" y="32"/>
                  <a:pt x="0" y="48"/>
                  <a:pt x="0" y="65"/>
                </a:cubicBezTo>
                <a:cubicBezTo>
                  <a:pt x="0" y="82"/>
                  <a:pt x="6" y="99"/>
                  <a:pt x="19" y="111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22" y="99"/>
                  <a:pt x="129" y="82"/>
                  <a:pt x="129" y="65"/>
                </a:cubicBezTo>
                <a:cubicBezTo>
                  <a:pt x="129" y="48"/>
                  <a:pt x="122" y="32"/>
                  <a:pt x="110" y="19"/>
                </a:cubicBezTo>
                <a:close/>
                <a:moveTo>
                  <a:pt x="103" y="103"/>
                </a:moveTo>
                <a:cubicBezTo>
                  <a:pt x="64" y="141"/>
                  <a:pt x="64" y="141"/>
                  <a:pt x="64" y="141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16" y="93"/>
                  <a:pt x="10" y="79"/>
                  <a:pt x="10" y="65"/>
                </a:cubicBezTo>
                <a:cubicBezTo>
                  <a:pt x="10" y="50"/>
                  <a:pt x="16" y="36"/>
                  <a:pt x="26" y="26"/>
                </a:cubicBezTo>
                <a:cubicBezTo>
                  <a:pt x="36" y="16"/>
                  <a:pt x="50" y="10"/>
                  <a:pt x="64" y="10"/>
                </a:cubicBezTo>
                <a:cubicBezTo>
                  <a:pt x="79" y="10"/>
                  <a:pt x="92" y="16"/>
                  <a:pt x="103" y="26"/>
                </a:cubicBezTo>
                <a:cubicBezTo>
                  <a:pt x="113" y="36"/>
                  <a:pt x="119" y="50"/>
                  <a:pt x="119" y="65"/>
                </a:cubicBezTo>
                <a:cubicBezTo>
                  <a:pt x="119" y="79"/>
                  <a:pt x="113" y="93"/>
                  <a:pt x="103" y="1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Freeform 25"/>
          <p:cNvSpPr>
            <a:spLocks noEditPoints="1"/>
          </p:cNvSpPr>
          <p:nvPr/>
        </p:nvSpPr>
        <p:spPr bwMode="auto">
          <a:xfrm>
            <a:off x="8068771" y="1318798"/>
            <a:ext cx="688802" cy="689084"/>
          </a:xfrm>
          <a:custGeom>
            <a:avLst/>
            <a:gdLst>
              <a:gd name="T0" fmla="*/ 171 w 183"/>
              <a:gd name="T1" fmla="*/ 99 h 183"/>
              <a:gd name="T2" fmla="*/ 138 w 183"/>
              <a:gd name="T3" fmla="*/ 0 h 183"/>
              <a:gd name="T4" fmla="*/ 109 w 183"/>
              <a:gd name="T5" fmla="*/ 107 h 183"/>
              <a:gd name="T6" fmla="*/ 80 w 183"/>
              <a:gd name="T7" fmla="*/ 28 h 183"/>
              <a:gd name="T8" fmla="*/ 52 w 183"/>
              <a:gd name="T9" fmla="*/ 113 h 183"/>
              <a:gd name="T10" fmla="*/ 46 w 183"/>
              <a:gd name="T11" fmla="*/ 96 h 183"/>
              <a:gd name="T12" fmla="*/ 38 w 183"/>
              <a:gd name="T13" fmla="*/ 43 h 183"/>
              <a:gd name="T14" fmla="*/ 11 w 183"/>
              <a:gd name="T15" fmla="*/ 112 h 183"/>
              <a:gd name="T16" fmla="*/ 0 w 183"/>
              <a:gd name="T17" fmla="*/ 178 h 183"/>
              <a:gd name="T18" fmla="*/ 181 w 183"/>
              <a:gd name="T19" fmla="*/ 181 h 183"/>
              <a:gd name="T20" fmla="*/ 180 w 183"/>
              <a:gd name="T21" fmla="*/ 96 h 183"/>
              <a:gd name="T22" fmla="*/ 162 w 183"/>
              <a:gd name="T23" fmla="*/ 101 h 183"/>
              <a:gd name="T24" fmla="*/ 137 w 183"/>
              <a:gd name="T25" fmla="*/ 95 h 183"/>
              <a:gd name="T26" fmla="*/ 84 w 183"/>
              <a:gd name="T27" fmla="*/ 36 h 183"/>
              <a:gd name="T28" fmla="*/ 96 w 183"/>
              <a:gd name="T29" fmla="*/ 111 h 183"/>
              <a:gd name="T30" fmla="*/ 90 w 183"/>
              <a:gd name="T31" fmla="*/ 96 h 183"/>
              <a:gd name="T32" fmla="*/ 25 w 183"/>
              <a:gd name="T33" fmla="*/ 51 h 183"/>
              <a:gd name="T34" fmla="*/ 30 w 183"/>
              <a:gd name="T35" fmla="*/ 103 h 183"/>
              <a:gd name="T36" fmla="*/ 174 w 183"/>
              <a:gd name="T37" fmla="*/ 174 h 183"/>
              <a:gd name="T38" fmla="*/ 44 w 183"/>
              <a:gd name="T39" fmla="*/ 107 h 183"/>
              <a:gd name="T40" fmla="*/ 50 w 183"/>
              <a:gd name="T41" fmla="*/ 123 h 183"/>
              <a:gd name="T42" fmla="*/ 87 w 183"/>
              <a:gd name="T43" fmla="*/ 119 h 183"/>
              <a:gd name="T44" fmla="*/ 130 w 183"/>
              <a:gd name="T45" fmla="*/ 107 h 183"/>
              <a:gd name="T46" fmla="*/ 135 w 183"/>
              <a:gd name="T47" fmla="*/ 124 h 183"/>
              <a:gd name="T48" fmla="*/ 137 w 183"/>
              <a:gd name="T49" fmla="*/ 123 h 183"/>
              <a:gd name="T50" fmla="*/ 174 w 183"/>
              <a:gd name="T51" fmla="*/ 174 h 183"/>
              <a:gd name="T52" fmla="*/ 57 w 183"/>
              <a:gd name="T53" fmla="*/ 139 h 183"/>
              <a:gd name="T54" fmla="*/ 84 w 183"/>
              <a:gd name="T55" fmla="*/ 166 h 183"/>
              <a:gd name="T56" fmla="*/ 84 w 183"/>
              <a:gd name="T57" fmla="*/ 134 h 183"/>
              <a:gd name="T58" fmla="*/ 64 w 183"/>
              <a:gd name="T59" fmla="*/ 141 h 183"/>
              <a:gd name="T60" fmla="*/ 43 w 183"/>
              <a:gd name="T61" fmla="*/ 134 h 183"/>
              <a:gd name="T62" fmla="*/ 16 w 183"/>
              <a:gd name="T63" fmla="*/ 161 h 183"/>
              <a:gd name="T64" fmla="*/ 48 w 183"/>
              <a:gd name="T65" fmla="*/ 161 h 183"/>
              <a:gd name="T66" fmla="*/ 41 w 183"/>
              <a:gd name="T67" fmla="*/ 159 h 183"/>
              <a:gd name="T68" fmla="*/ 41 w 183"/>
              <a:gd name="T69" fmla="*/ 141 h 183"/>
              <a:gd name="T70" fmla="*/ 101 w 183"/>
              <a:gd name="T71" fmla="*/ 134 h 183"/>
              <a:gd name="T72" fmla="*/ 101 w 183"/>
              <a:gd name="T73" fmla="*/ 166 h 183"/>
              <a:gd name="T74" fmla="*/ 128 w 183"/>
              <a:gd name="T75" fmla="*/ 139 h 183"/>
              <a:gd name="T76" fmla="*/ 103 w 183"/>
              <a:gd name="T77" fmla="*/ 159 h 183"/>
              <a:gd name="T78" fmla="*/ 121 w 183"/>
              <a:gd name="T79" fmla="*/ 159 h 183"/>
              <a:gd name="T80" fmla="*/ 164 w 183"/>
              <a:gd name="T81" fmla="*/ 166 h 183"/>
              <a:gd name="T82" fmla="*/ 164 w 183"/>
              <a:gd name="T83" fmla="*/ 134 h 183"/>
              <a:gd name="T84" fmla="*/ 137 w 183"/>
              <a:gd name="T85" fmla="*/ 161 h 183"/>
              <a:gd name="T86" fmla="*/ 162 w 183"/>
              <a:gd name="T87" fmla="*/ 15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3" h="183">
                <a:moveTo>
                  <a:pt x="180" y="96"/>
                </a:moveTo>
                <a:cubicBezTo>
                  <a:pt x="179" y="95"/>
                  <a:pt x="177" y="95"/>
                  <a:pt x="176" y="96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64" y="4"/>
                  <a:pt x="164" y="4"/>
                  <a:pt x="164" y="4"/>
                </a:cubicBezTo>
                <a:cubicBezTo>
                  <a:pt x="164" y="2"/>
                  <a:pt x="162" y="0"/>
                  <a:pt x="160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6" y="0"/>
                  <a:pt x="134" y="2"/>
                  <a:pt x="134" y="4"/>
                </a:cubicBezTo>
                <a:cubicBezTo>
                  <a:pt x="128" y="98"/>
                  <a:pt x="128" y="98"/>
                  <a:pt x="128" y="98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103" y="29"/>
                  <a:pt x="101" y="28"/>
                  <a:pt x="99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7" y="28"/>
                  <a:pt x="76" y="29"/>
                  <a:pt x="75" y="31"/>
                </a:cubicBezTo>
                <a:cubicBezTo>
                  <a:pt x="70" y="105"/>
                  <a:pt x="70" y="105"/>
                  <a:pt x="70" y="105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2" y="98"/>
                  <a:pt x="52" y="97"/>
                  <a:pt x="50" y="96"/>
                </a:cubicBezTo>
                <a:cubicBezTo>
                  <a:pt x="49" y="95"/>
                  <a:pt x="47" y="95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5"/>
                  <a:pt x="40" y="43"/>
                  <a:pt x="38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18" y="43"/>
                  <a:pt x="17" y="45"/>
                  <a:pt x="16" y="47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3" y="116"/>
                  <a:pt x="3" y="116"/>
                  <a:pt x="3" y="116"/>
                </a:cubicBezTo>
                <a:cubicBezTo>
                  <a:pt x="1" y="116"/>
                  <a:pt x="0" y="118"/>
                  <a:pt x="0" y="119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1"/>
                  <a:pt x="2" y="183"/>
                  <a:pt x="5" y="183"/>
                </a:cubicBezTo>
                <a:cubicBezTo>
                  <a:pt x="178" y="183"/>
                  <a:pt x="178" y="183"/>
                  <a:pt x="178" y="183"/>
                </a:cubicBezTo>
                <a:cubicBezTo>
                  <a:pt x="179" y="183"/>
                  <a:pt x="181" y="182"/>
                  <a:pt x="181" y="181"/>
                </a:cubicBezTo>
                <a:cubicBezTo>
                  <a:pt x="182" y="180"/>
                  <a:pt x="183" y="179"/>
                  <a:pt x="182" y="178"/>
                </a:cubicBezTo>
                <a:cubicBezTo>
                  <a:pt x="182" y="100"/>
                  <a:pt x="182" y="100"/>
                  <a:pt x="182" y="100"/>
                </a:cubicBezTo>
                <a:cubicBezTo>
                  <a:pt x="182" y="98"/>
                  <a:pt x="182" y="97"/>
                  <a:pt x="180" y="96"/>
                </a:cubicBezTo>
                <a:close/>
                <a:moveTo>
                  <a:pt x="142" y="8"/>
                </a:moveTo>
                <a:cubicBezTo>
                  <a:pt x="156" y="8"/>
                  <a:pt x="156" y="8"/>
                  <a:pt x="156" y="8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99"/>
                  <a:pt x="139" y="99"/>
                  <a:pt x="139" y="99"/>
                </a:cubicBezTo>
                <a:cubicBezTo>
                  <a:pt x="139" y="97"/>
                  <a:pt x="139" y="96"/>
                  <a:pt x="137" y="95"/>
                </a:cubicBezTo>
                <a:cubicBezTo>
                  <a:pt x="137" y="95"/>
                  <a:pt x="137" y="95"/>
                  <a:pt x="137" y="95"/>
                </a:cubicBezTo>
                <a:lnTo>
                  <a:pt x="142" y="8"/>
                </a:lnTo>
                <a:close/>
                <a:moveTo>
                  <a:pt x="84" y="36"/>
                </a:moveTo>
                <a:cubicBezTo>
                  <a:pt x="95" y="36"/>
                  <a:pt x="95" y="36"/>
                  <a:pt x="95" y="36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96" y="111"/>
                  <a:pt x="96" y="111"/>
                  <a:pt x="96" y="111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6" y="98"/>
                  <a:pt x="95" y="97"/>
                  <a:pt x="94" y="96"/>
                </a:cubicBezTo>
                <a:cubicBezTo>
                  <a:pt x="92" y="95"/>
                  <a:pt x="91" y="95"/>
                  <a:pt x="90" y="96"/>
                </a:cubicBezTo>
                <a:cubicBezTo>
                  <a:pt x="79" y="101"/>
                  <a:pt x="79" y="101"/>
                  <a:pt x="79" y="101"/>
                </a:cubicBezTo>
                <a:lnTo>
                  <a:pt x="84" y="36"/>
                </a:lnTo>
                <a:close/>
                <a:moveTo>
                  <a:pt x="25" y="51"/>
                </a:moveTo>
                <a:cubicBezTo>
                  <a:pt x="34" y="51"/>
                  <a:pt x="34" y="51"/>
                  <a:pt x="34" y="51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0" y="107"/>
                  <a:pt x="20" y="107"/>
                  <a:pt x="20" y="107"/>
                </a:cubicBezTo>
                <a:lnTo>
                  <a:pt x="25" y="51"/>
                </a:lnTo>
                <a:close/>
                <a:moveTo>
                  <a:pt x="174" y="174"/>
                </a:moveTo>
                <a:cubicBezTo>
                  <a:pt x="9" y="174"/>
                  <a:pt x="9" y="174"/>
                  <a:pt x="9" y="174"/>
                </a:cubicBezTo>
                <a:cubicBezTo>
                  <a:pt x="9" y="122"/>
                  <a:pt x="9" y="122"/>
                  <a:pt x="9" y="122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4" y="121"/>
                  <a:pt x="44" y="122"/>
                  <a:pt x="46" y="123"/>
                </a:cubicBezTo>
                <a:cubicBezTo>
                  <a:pt x="47" y="124"/>
                  <a:pt x="49" y="124"/>
                  <a:pt x="50" y="123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7" y="117"/>
                  <a:pt x="87" y="117"/>
                  <a:pt x="87" y="117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7" y="121"/>
                  <a:pt x="88" y="122"/>
                  <a:pt x="89" y="123"/>
                </a:cubicBezTo>
                <a:cubicBezTo>
                  <a:pt x="91" y="124"/>
                  <a:pt x="92" y="124"/>
                  <a:pt x="93" y="123"/>
                </a:cubicBezTo>
                <a:cubicBezTo>
                  <a:pt x="130" y="107"/>
                  <a:pt x="130" y="107"/>
                  <a:pt x="130" y="107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21"/>
                  <a:pt x="131" y="122"/>
                  <a:pt x="132" y="123"/>
                </a:cubicBezTo>
                <a:cubicBezTo>
                  <a:pt x="133" y="124"/>
                  <a:pt x="134" y="124"/>
                  <a:pt x="135" y="124"/>
                </a:cubicBezTo>
                <a:cubicBezTo>
                  <a:pt x="135" y="124"/>
                  <a:pt x="135" y="124"/>
                  <a:pt x="135" y="124"/>
                </a:cubicBezTo>
                <a:cubicBezTo>
                  <a:pt x="136" y="124"/>
                  <a:pt x="136" y="124"/>
                  <a:pt x="137" y="123"/>
                </a:cubicBezTo>
                <a:cubicBezTo>
                  <a:pt x="137" y="123"/>
                  <a:pt x="137" y="123"/>
                  <a:pt x="137" y="123"/>
                </a:cubicBezTo>
                <a:cubicBezTo>
                  <a:pt x="137" y="123"/>
                  <a:pt x="137" y="123"/>
                  <a:pt x="137" y="123"/>
                </a:cubicBezTo>
                <a:cubicBezTo>
                  <a:pt x="174" y="107"/>
                  <a:pt x="174" y="107"/>
                  <a:pt x="174" y="107"/>
                </a:cubicBezTo>
                <a:lnTo>
                  <a:pt x="174" y="174"/>
                </a:lnTo>
                <a:close/>
                <a:moveTo>
                  <a:pt x="84" y="134"/>
                </a:moveTo>
                <a:cubicBezTo>
                  <a:pt x="62" y="134"/>
                  <a:pt x="62" y="134"/>
                  <a:pt x="62" y="134"/>
                </a:cubicBezTo>
                <a:cubicBezTo>
                  <a:pt x="59" y="134"/>
                  <a:pt x="57" y="136"/>
                  <a:pt x="57" y="139"/>
                </a:cubicBezTo>
                <a:cubicBezTo>
                  <a:pt x="57" y="161"/>
                  <a:pt x="57" y="161"/>
                  <a:pt x="57" y="161"/>
                </a:cubicBezTo>
                <a:cubicBezTo>
                  <a:pt x="57" y="164"/>
                  <a:pt x="59" y="166"/>
                  <a:pt x="62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6" y="166"/>
                  <a:pt x="89" y="164"/>
                  <a:pt x="89" y="161"/>
                </a:cubicBezTo>
                <a:cubicBezTo>
                  <a:pt x="89" y="139"/>
                  <a:pt x="89" y="139"/>
                  <a:pt x="89" y="139"/>
                </a:cubicBezTo>
                <a:cubicBezTo>
                  <a:pt x="89" y="136"/>
                  <a:pt x="87" y="134"/>
                  <a:pt x="84" y="134"/>
                </a:cubicBezTo>
                <a:close/>
                <a:moveTo>
                  <a:pt x="81" y="159"/>
                </a:moveTo>
                <a:cubicBezTo>
                  <a:pt x="64" y="159"/>
                  <a:pt x="64" y="159"/>
                  <a:pt x="64" y="159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81" y="141"/>
                  <a:pt x="81" y="141"/>
                  <a:pt x="81" y="141"/>
                </a:cubicBezTo>
                <a:lnTo>
                  <a:pt x="81" y="159"/>
                </a:lnTo>
                <a:close/>
                <a:moveTo>
                  <a:pt x="43" y="134"/>
                </a:moveTo>
                <a:cubicBezTo>
                  <a:pt x="21" y="134"/>
                  <a:pt x="21" y="134"/>
                  <a:pt x="21" y="134"/>
                </a:cubicBezTo>
                <a:cubicBezTo>
                  <a:pt x="18" y="134"/>
                  <a:pt x="16" y="136"/>
                  <a:pt x="16" y="139"/>
                </a:cubicBezTo>
                <a:cubicBezTo>
                  <a:pt x="16" y="161"/>
                  <a:pt x="16" y="161"/>
                  <a:pt x="16" y="161"/>
                </a:cubicBezTo>
                <a:cubicBezTo>
                  <a:pt x="16" y="164"/>
                  <a:pt x="18" y="166"/>
                  <a:pt x="21" y="166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46" y="166"/>
                  <a:pt x="48" y="164"/>
                  <a:pt x="48" y="161"/>
                </a:cubicBezTo>
                <a:cubicBezTo>
                  <a:pt x="48" y="139"/>
                  <a:pt x="48" y="139"/>
                  <a:pt x="48" y="139"/>
                </a:cubicBezTo>
                <a:cubicBezTo>
                  <a:pt x="48" y="136"/>
                  <a:pt x="46" y="134"/>
                  <a:pt x="43" y="134"/>
                </a:cubicBezTo>
                <a:close/>
                <a:moveTo>
                  <a:pt x="41" y="159"/>
                </a:moveTo>
                <a:cubicBezTo>
                  <a:pt x="23" y="159"/>
                  <a:pt x="23" y="159"/>
                  <a:pt x="23" y="159"/>
                </a:cubicBezTo>
                <a:cubicBezTo>
                  <a:pt x="23" y="141"/>
                  <a:pt x="23" y="141"/>
                  <a:pt x="23" y="141"/>
                </a:cubicBezTo>
                <a:cubicBezTo>
                  <a:pt x="41" y="141"/>
                  <a:pt x="41" y="141"/>
                  <a:pt x="41" y="141"/>
                </a:cubicBezTo>
                <a:lnTo>
                  <a:pt x="41" y="159"/>
                </a:lnTo>
                <a:close/>
                <a:moveTo>
                  <a:pt x="123" y="134"/>
                </a:moveTo>
                <a:cubicBezTo>
                  <a:pt x="101" y="134"/>
                  <a:pt x="101" y="134"/>
                  <a:pt x="101" y="134"/>
                </a:cubicBezTo>
                <a:cubicBezTo>
                  <a:pt x="98" y="134"/>
                  <a:pt x="96" y="136"/>
                  <a:pt x="96" y="139"/>
                </a:cubicBezTo>
                <a:cubicBezTo>
                  <a:pt x="96" y="161"/>
                  <a:pt x="96" y="161"/>
                  <a:pt x="96" y="161"/>
                </a:cubicBezTo>
                <a:cubicBezTo>
                  <a:pt x="96" y="164"/>
                  <a:pt x="98" y="166"/>
                  <a:pt x="101" y="166"/>
                </a:cubicBezTo>
                <a:cubicBezTo>
                  <a:pt x="123" y="166"/>
                  <a:pt x="123" y="166"/>
                  <a:pt x="123" y="166"/>
                </a:cubicBezTo>
                <a:cubicBezTo>
                  <a:pt x="126" y="166"/>
                  <a:pt x="128" y="164"/>
                  <a:pt x="128" y="161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8" y="136"/>
                  <a:pt x="126" y="134"/>
                  <a:pt x="123" y="134"/>
                </a:cubicBezTo>
                <a:close/>
                <a:moveTo>
                  <a:pt x="121" y="159"/>
                </a:moveTo>
                <a:cubicBezTo>
                  <a:pt x="103" y="159"/>
                  <a:pt x="103" y="159"/>
                  <a:pt x="103" y="159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21" y="141"/>
                  <a:pt x="121" y="141"/>
                  <a:pt x="121" y="141"/>
                </a:cubicBezTo>
                <a:lnTo>
                  <a:pt x="121" y="159"/>
                </a:lnTo>
                <a:close/>
                <a:moveTo>
                  <a:pt x="137" y="161"/>
                </a:moveTo>
                <a:cubicBezTo>
                  <a:pt x="137" y="164"/>
                  <a:pt x="139" y="166"/>
                  <a:pt x="142" y="166"/>
                </a:cubicBezTo>
                <a:cubicBezTo>
                  <a:pt x="164" y="166"/>
                  <a:pt x="164" y="166"/>
                  <a:pt x="164" y="166"/>
                </a:cubicBezTo>
                <a:cubicBezTo>
                  <a:pt x="167" y="166"/>
                  <a:pt x="169" y="164"/>
                  <a:pt x="169" y="161"/>
                </a:cubicBezTo>
                <a:cubicBezTo>
                  <a:pt x="169" y="139"/>
                  <a:pt x="169" y="139"/>
                  <a:pt x="169" y="139"/>
                </a:cubicBezTo>
                <a:cubicBezTo>
                  <a:pt x="169" y="136"/>
                  <a:pt x="167" y="134"/>
                  <a:pt x="164" y="134"/>
                </a:cubicBezTo>
                <a:cubicBezTo>
                  <a:pt x="142" y="134"/>
                  <a:pt x="142" y="134"/>
                  <a:pt x="142" y="134"/>
                </a:cubicBezTo>
                <a:cubicBezTo>
                  <a:pt x="139" y="134"/>
                  <a:pt x="137" y="136"/>
                  <a:pt x="137" y="139"/>
                </a:cubicBezTo>
                <a:lnTo>
                  <a:pt x="137" y="161"/>
                </a:lnTo>
                <a:close/>
                <a:moveTo>
                  <a:pt x="144" y="141"/>
                </a:moveTo>
                <a:cubicBezTo>
                  <a:pt x="162" y="141"/>
                  <a:pt x="162" y="141"/>
                  <a:pt x="162" y="141"/>
                </a:cubicBezTo>
                <a:cubicBezTo>
                  <a:pt x="162" y="159"/>
                  <a:pt x="162" y="159"/>
                  <a:pt x="162" y="159"/>
                </a:cubicBezTo>
                <a:cubicBezTo>
                  <a:pt x="144" y="159"/>
                  <a:pt x="144" y="159"/>
                  <a:pt x="144" y="159"/>
                </a:cubicBezTo>
                <a:lnTo>
                  <a:pt x="144" y="1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825031" y="1473524"/>
            <a:ext cx="1286718" cy="534358"/>
          </a:xfrm>
          <a:custGeom>
            <a:avLst/>
            <a:gdLst>
              <a:gd name="T0" fmla="*/ 322 w 342"/>
              <a:gd name="T1" fmla="*/ 0 h 142"/>
              <a:gd name="T2" fmla="*/ 302 w 342"/>
              <a:gd name="T3" fmla="*/ 20 h 142"/>
              <a:gd name="T4" fmla="*/ 305 w 342"/>
              <a:gd name="T5" fmla="*/ 32 h 142"/>
              <a:gd name="T6" fmla="*/ 239 w 342"/>
              <a:gd name="T7" fmla="*/ 100 h 142"/>
              <a:gd name="T8" fmla="*/ 229 w 342"/>
              <a:gd name="T9" fmla="*/ 97 h 142"/>
              <a:gd name="T10" fmla="*/ 215 w 342"/>
              <a:gd name="T11" fmla="*/ 103 h 142"/>
              <a:gd name="T12" fmla="*/ 157 w 342"/>
              <a:gd name="T13" fmla="*/ 47 h 142"/>
              <a:gd name="T14" fmla="*/ 160 w 342"/>
              <a:gd name="T15" fmla="*/ 36 h 142"/>
              <a:gd name="T16" fmla="*/ 140 w 342"/>
              <a:gd name="T17" fmla="*/ 16 h 142"/>
              <a:gd name="T18" fmla="*/ 119 w 342"/>
              <a:gd name="T19" fmla="*/ 36 h 142"/>
              <a:gd name="T20" fmla="*/ 123 w 342"/>
              <a:gd name="T21" fmla="*/ 47 h 142"/>
              <a:gd name="T22" fmla="*/ 66 w 342"/>
              <a:gd name="T23" fmla="*/ 104 h 142"/>
              <a:gd name="T24" fmla="*/ 55 w 342"/>
              <a:gd name="T25" fmla="*/ 101 h 142"/>
              <a:gd name="T26" fmla="*/ 35 w 342"/>
              <a:gd name="T27" fmla="*/ 119 h 142"/>
              <a:gd name="T28" fmla="*/ 4 w 342"/>
              <a:gd name="T29" fmla="*/ 119 h 142"/>
              <a:gd name="T30" fmla="*/ 0 w 342"/>
              <a:gd name="T31" fmla="*/ 123 h 142"/>
              <a:gd name="T32" fmla="*/ 4 w 342"/>
              <a:gd name="T33" fmla="*/ 127 h 142"/>
              <a:gd name="T34" fmla="*/ 36 w 342"/>
              <a:gd name="T35" fmla="*/ 127 h 142"/>
              <a:gd name="T36" fmla="*/ 55 w 342"/>
              <a:gd name="T37" fmla="*/ 142 h 142"/>
              <a:gd name="T38" fmla="*/ 75 w 342"/>
              <a:gd name="T39" fmla="*/ 121 h 142"/>
              <a:gd name="T40" fmla="*/ 72 w 342"/>
              <a:gd name="T41" fmla="*/ 110 h 142"/>
              <a:gd name="T42" fmla="*/ 129 w 342"/>
              <a:gd name="T43" fmla="*/ 53 h 142"/>
              <a:gd name="T44" fmla="*/ 140 w 342"/>
              <a:gd name="T45" fmla="*/ 57 h 142"/>
              <a:gd name="T46" fmla="*/ 151 w 342"/>
              <a:gd name="T47" fmla="*/ 53 h 142"/>
              <a:gd name="T48" fmla="*/ 210 w 342"/>
              <a:gd name="T49" fmla="*/ 109 h 142"/>
              <a:gd name="T50" fmla="*/ 208 w 342"/>
              <a:gd name="T51" fmla="*/ 117 h 142"/>
              <a:gd name="T52" fmla="*/ 229 w 342"/>
              <a:gd name="T53" fmla="*/ 137 h 142"/>
              <a:gd name="T54" fmla="*/ 249 w 342"/>
              <a:gd name="T55" fmla="*/ 117 h 142"/>
              <a:gd name="T56" fmla="*/ 245 w 342"/>
              <a:gd name="T57" fmla="*/ 106 h 142"/>
              <a:gd name="T58" fmla="*/ 311 w 342"/>
              <a:gd name="T59" fmla="*/ 37 h 142"/>
              <a:gd name="T60" fmla="*/ 322 w 342"/>
              <a:gd name="T61" fmla="*/ 40 h 142"/>
              <a:gd name="T62" fmla="*/ 342 w 342"/>
              <a:gd name="T63" fmla="*/ 20 h 142"/>
              <a:gd name="T64" fmla="*/ 322 w 342"/>
              <a:gd name="T65" fmla="*/ 0 h 142"/>
              <a:gd name="T66" fmla="*/ 55 w 342"/>
              <a:gd name="T67" fmla="*/ 131 h 142"/>
              <a:gd name="T68" fmla="*/ 45 w 342"/>
              <a:gd name="T69" fmla="*/ 121 h 142"/>
              <a:gd name="T70" fmla="*/ 55 w 342"/>
              <a:gd name="T71" fmla="*/ 111 h 142"/>
              <a:gd name="T72" fmla="*/ 65 w 342"/>
              <a:gd name="T73" fmla="*/ 121 h 142"/>
              <a:gd name="T74" fmla="*/ 55 w 342"/>
              <a:gd name="T75" fmla="*/ 131 h 142"/>
              <a:gd name="T76" fmla="*/ 140 w 342"/>
              <a:gd name="T77" fmla="*/ 46 h 142"/>
              <a:gd name="T78" fmla="*/ 130 w 342"/>
              <a:gd name="T79" fmla="*/ 36 h 142"/>
              <a:gd name="T80" fmla="*/ 140 w 342"/>
              <a:gd name="T81" fmla="*/ 26 h 142"/>
              <a:gd name="T82" fmla="*/ 150 w 342"/>
              <a:gd name="T83" fmla="*/ 36 h 142"/>
              <a:gd name="T84" fmla="*/ 140 w 342"/>
              <a:gd name="T85" fmla="*/ 46 h 142"/>
              <a:gd name="T86" fmla="*/ 229 w 342"/>
              <a:gd name="T87" fmla="*/ 127 h 142"/>
              <a:gd name="T88" fmla="*/ 219 w 342"/>
              <a:gd name="T89" fmla="*/ 117 h 142"/>
              <a:gd name="T90" fmla="*/ 229 w 342"/>
              <a:gd name="T91" fmla="*/ 107 h 142"/>
              <a:gd name="T92" fmla="*/ 239 w 342"/>
              <a:gd name="T93" fmla="*/ 117 h 142"/>
              <a:gd name="T94" fmla="*/ 229 w 342"/>
              <a:gd name="T95" fmla="*/ 127 h 142"/>
              <a:gd name="T96" fmla="*/ 322 w 342"/>
              <a:gd name="T97" fmla="*/ 30 h 142"/>
              <a:gd name="T98" fmla="*/ 312 w 342"/>
              <a:gd name="T99" fmla="*/ 20 h 142"/>
              <a:gd name="T100" fmla="*/ 322 w 342"/>
              <a:gd name="T101" fmla="*/ 10 h 142"/>
              <a:gd name="T102" fmla="*/ 332 w 342"/>
              <a:gd name="T103" fmla="*/ 20 h 142"/>
              <a:gd name="T104" fmla="*/ 322 w 342"/>
              <a:gd name="T105" fmla="*/ 3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2" h="142">
                <a:moveTo>
                  <a:pt x="322" y="0"/>
                </a:moveTo>
                <a:cubicBezTo>
                  <a:pt x="311" y="0"/>
                  <a:pt x="302" y="9"/>
                  <a:pt x="302" y="20"/>
                </a:cubicBezTo>
                <a:cubicBezTo>
                  <a:pt x="302" y="24"/>
                  <a:pt x="303" y="28"/>
                  <a:pt x="305" y="32"/>
                </a:cubicBezTo>
                <a:cubicBezTo>
                  <a:pt x="239" y="100"/>
                  <a:pt x="239" y="100"/>
                  <a:pt x="239" y="100"/>
                </a:cubicBezTo>
                <a:cubicBezTo>
                  <a:pt x="236" y="98"/>
                  <a:pt x="233" y="97"/>
                  <a:pt x="229" y="97"/>
                </a:cubicBezTo>
                <a:cubicBezTo>
                  <a:pt x="223" y="97"/>
                  <a:pt x="219" y="99"/>
                  <a:pt x="215" y="103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59" y="44"/>
                  <a:pt x="160" y="40"/>
                  <a:pt x="160" y="36"/>
                </a:cubicBezTo>
                <a:cubicBezTo>
                  <a:pt x="160" y="25"/>
                  <a:pt x="151" y="16"/>
                  <a:pt x="140" y="16"/>
                </a:cubicBezTo>
                <a:cubicBezTo>
                  <a:pt x="129" y="16"/>
                  <a:pt x="119" y="25"/>
                  <a:pt x="119" y="36"/>
                </a:cubicBezTo>
                <a:cubicBezTo>
                  <a:pt x="119" y="40"/>
                  <a:pt x="121" y="44"/>
                  <a:pt x="123" y="47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3" y="102"/>
                  <a:pt x="59" y="101"/>
                  <a:pt x="55" y="101"/>
                </a:cubicBezTo>
                <a:cubicBezTo>
                  <a:pt x="44" y="101"/>
                  <a:pt x="36" y="109"/>
                  <a:pt x="35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2" y="119"/>
                  <a:pt x="0" y="121"/>
                  <a:pt x="0" y="123"/>
                </a:cubicBezTo>
                <a:cubicBezTo>
                  <a:pt x="0" y="126"/>
                  <a:pt x="2" y="127"/>
                  <a:pt x="4" y="127"/>
                </a:cubicBezTo>
                <a:cubicBezTo>
                  <a:pt x="36" y="127"/>
                  <a:pt x="36" y="127"/>
                  <a:pt x="36" y="127"/>
                </a:cubicBezTo>
                <a:cubicBezTo>
                  <a:pt x="38" y="136"/>
                  <a:pt x="46" y="142"/>
                  <a:pt x="55" y="142"/>
                </a:cubicBezTo>
                <a:cubicBezTo>
                  <a:pt x="66" y="142"/>
                  <a:pt x="75" y="132"/>
                  <a:pt x="75" y="121"/>
                </a:cubicBezTo>
                <a:cubicBezTo>
                  <a:pt x="75" y="117"/>
                  <a:pt x="74" y="113"/>
                  <a:pt x="72" y="110"/>
                </a:cubicBezTo>
                <a:cubicBezTo>
                  <a:pt x="129" y="53"/>
                  <a:pt x="129" y="53"/>
                  <a:pt x="129" y="53"/>
                </a:cubicBezTo>
                <a:cubicBezTo>
                  <a:pt x="132" y="55"/>
                  <a:pt x="136" y="57"/>
                  <a:pt x="140" y="57"/>
                </a:cubicBezTo>
                <a:cubicBezTo>
                  <a:pt x="144" y="57"/>
                  <a:pt x="148" y="55"/>
                  <a:pt x="151" y="53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209" y="112"/>
                  <a:pt x="208" y="114"/>
                  <a:pt x="208" y="117"/>
                </a:cubicBezTo>
                <a:cubicBezTo>
                  <a:pt x="208" y="128"/>
                  <a:pt x="218" y="137"/>
                  <a:pt x="229" y="137"/>
                </a:cubicBezTo>
                <a:cubicBezTo>
                  <a:pt x="240" y="137"/>
                  <a:pt x="249" y="128"/>
                  <a:pt x="249" y="117"/>
                </a:cubicBezTo>
                <a:cubicBezTo>
                  <a:pt x="249" y="113"/>
                  <a:pt x="248" y="109"/>
                  <a:pt x="245" y="106"/>
                </a:cubicBezTo>
                <a:cubicBezTo>
                  <a:pt x="311" y="37"/>
                  <a:pt x="311" y="37"/>
                  <a:pt x="311" y="37"/>
                </a:cubicBezTo>
                <a:cubicBezTo>
                  <a:pt x="314" y="39"/>
                  <a:pt x="318" y="40"/>
                  <a:pt x="322" y="40"/>
                </a:cubicBezTo>
                <a:cubicBezTo>
                  <a:pt x="333" y="40"/>
                  <a:pt x="342" y="31"/>
                  <a:pt x="342" y="20"/>
                </a:cubicBezTo>
                <a:cubicBezTo>
                  <a:pt x="342" y="9"/>
                  <a:pt x="333" y="0"/>
                  <a:pt x="322" y="0"/>
                </a:cubicBezTo>
                <a:close/>
                <a:moveTo>
                  <a:pt x="55" y="131"/>
                </a:moveTo>
                <a:cubicBezTo>
                  <a:pt x="49" y="131"/>
                  <a:pt x="45" y="127"/>
                  <a:pt x="45" y="121"/>
                </a:cubicBezTo>
                <a:cubicBezTo>
                  <a:pt x="45" y="116"/>
                  <a:pt x="49" y="111"/>
                  <a:pt x="55" y="111"/>
                </a:cubicBezTo>
                <a:cubicBezTo>
                  <a:pt x="60" y="111"/>
                  <a:pt x="65" y="116"/>
                  <a:pt x="65" y="121"/>
                </a:cubicBezTo>
                <a:cubicBezTo>
                  <a:pt x="65" y="127"/>
                  <a:pt x="60" y="131"/>
                  <a:pt x="55" y="131"/>
                </a:cubicBezTo>
                <a:close/>
                <a:moveTo>
                  <a:pt x="140" y="46"/>
                </a:moveTo>
                <a:cubicBezTo>
                  <a:pt x="134" y="46"/>
                  <a:pt x="130" y="42"/>
                  <a:pt x="130" y="36"/>
                </a:cubicBezTo>
                <a:cubicBezTo>
                  <a:pt x="130" y="31"/>
                  <a:pt x="134" y="26"/>
                  <a:pt x="140" y="26"/>
                </a:cubicBezTo>
                <a:cubicBezTo>
                  <a:pt x="145" y="26"/>
                  <a:pt x="150" y="31"/>
                  <a:pt x="150" y="36"/>
                </a:cubicBezTo>
                <a:cubicBezTo>
                  <a:pt x="150" y="42"/>
                  <a:pt x="145" y="46"/>
                  <a:pt x="140" y="46"/>
                </a:cubicBezTo>
                <a:close/>
                <a:moveTo>
                  <a:pt x="229" y="127"/>
                </a:moveTo>
                <a:cubicBezTo>
                  <a:pt x="223" y="127"/>
                  <a:pt x="219" y="123"/>
                  <a:pt x="219" y="117"/>
                </a:cubicBezTo>
                <a:cubicBezTo>
                  <a:pt x="219" y="112"/>
                  <a:pt x="223" y="107"/>
                  <a:pt x="229" y="107"/>
                </a:cubicBezTo>
                <a:cubicBezTo>
                  <a:pt x="234" y="107"/>
                  <a:pt x="239" y="112"/>
                  <a:pt x="239" y="117"/>
                </a:cubicBezTo>
                <a:cubicBezTo>
                  <a:pt x="239" y="123"/>
                  <a:pt x="234" y="127"/>
                  <a:pt x="229" y="127"/>
                </a:cubicBezTo>
                <a:close/>
                <a:moveTo>
                  <a:pt x="322" y="30"/>
                </a:moveTo>
                <a:cubicBezTo>
                  <a:pt x="316" y="30"/>
                  <a:pt x="312" y="26"/>
                  <a:pt x="312" y="20"/>
                </a:cubicBezTo>
                <a:cubicBezTo>
                  <a:pt x="312" y="15"/>
                  <a:pt x="316" y="10"/>
                  <a:pt x="322" y="10"/>
                </a:cubicBezTo>
                <a:cubicBezTo>
                  <a:pt x="327" y="10"/>
                  <a:pt x="332" y="15"/>
                  <a:pt x="332" y="20"/>
                </a:cubicBezTo>
                <a:cubicBezTo>
                  <a:pt x="332" y="26"/>
                  <a:pt x="327" y="30"/>
                  <a:pt x="322" y="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A93AF3A-0353-6740-B089-523C6F03BE75}"/>
              </a:ext>
            </a:extLst>
          </p:cNvPr>
          <p:cNvSpPr/>
          <p:nvPr/>
        </p:nvSpPr>
        <p:spPr>
          <a:xfrm>
            <a:off x="10228840" y="2059371"/>
            <a:ext cx="119369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3200" b="1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235</a:t>
            </a:r>
            <a:r>
              <a:rPr lang="fr-FR" altLang="fr-FR" sz="1400" b="1" dirty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fr-FR" altLang="fr-FR" sz="1400" b="1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m€</a:t>
            </a:r>
            <a:endParaRPr lang="fr-FR" sz="1400" b="1" dirty="0">
              <a:solidFill>
                <a:schemeClr val="accent2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graphicFrame>
        <p:nvGraphicFramePr>
          <p:cNvPr id="42" name="Graphique 5"/>
          <p:cNvGraphicFramePr>
            <a:graphicFrameLocks/>
          </p:cNvGraphicFramePr>
          <p:nvPr>
            <p:extLst/>
          </p:nvPr>
        </p:nvGraphicFramePr>
        <p:xfrm>
          <a:off x="-124060" y="3003094"/>
          <a:ext cx="3690547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3379531" y="3700408"/>
            <a:ext cx="32197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5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fr-FR" altLang="fr-FR" sz="1400" b="0" kern="0" dirty="0" smtClean="0">
                <a:solidFill>
                  <a:srgbClr val="082860"/>
                </a:solidFill>
                <a:latin typeface="Century Gothic"/>
                <a:cs typeface="Century Gothic"/>
              </a:rPr>
              <a:t>Matériaux Haute Performance</a:t>
            </a:r>
            <a:endParaRPr lang="fr-FR" altLang="fr-FR" sz="1400" b="0" kern="0" dirty="0">
              <a:solidFill>
                <a:srgbClr val="082860"/>
              </a:solidFill>
              <a:latin typeface="Century Gothic"/>
              <a:cs typeface="Century Gothic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3376108" y="4448214"/>
            <a:ext cx="32197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5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fr-FR" altLang="fr-FR" sz="1400" b="0" kern="0" dirty="0">
                <a:solidFill>
                  <a:srgbClr val="082860"/>
                </a:solidFill>
                <a:latin typeface="Century Gothic"/>
                <a:cs typeface="Century Gothic"/>
              </a:rPr>
              <a:t>Coating Solutions</a:t>
            </a: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3373875" y="4848460"/>
            <a:ext cx="32197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5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fr-FR" altLang="fr-FR" sz="1400" b="0" kern="0" dirty="0" smtClean="0">
                <a:solidFill>
                  <a:srgbClr val="082860"/>
                </a:solidFill>
                <a:latin typeface="Century Gothic"/>
                <a:cs typeface="Century Gothic"/>
              </a:rPr>
              <a:t>Spécialités Industrielles</a:t>
            </a:r>
            <a:endParaRPr lang="fr-FR" altLang="fr-FR" sz="1400" b="0" kern="0" dirty="0">
              <a:solidFill>
                <a:srgbClr val="082860"/>
              </a:solidFill>
              <a:latin typeface="Century Gothic"/>
              <a:cs typeface="Century Gothic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3096415" y="3755079"/>
            <a:ext cx="198000" cy="198437"/>
          </a:xfrm>
          <a:prstGeom prst="ellipse">
            <a:avLst/>
          </a:prstGeom>
          <a:solidFill>
            <a:srgbClr val="3E278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8286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096415" y="4502882"/>
            <a:ext cx="198000" cy="198437"/>
          </a:xfrm>
          <a:prstGeom prst="ellipse">
            <a:avLst/>
          </a:prstGeom>
          <a:solidFill>
            <a:srgbClr val="8C04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8286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3736272" y="3960444"/>
            <a:ext cx="24791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5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fr-FR" altLang="fr-FR" sz="1200" b="0" i="1" kern="0" dirty="0" smtClean="0">
                <a:solidFill>
                  <a:srgbClr val="082860"/>
                </a:solidFill>
                <a:latin typeface="Century Gothic"/>
                <a:cs typeface="Century Gothic"/>
              </a:rPr>
              <a:t>Matériaux avancés</a:t>
            </a:r>
            <a:endParaRPr lang="fr-FR" altLang="fr-FR" sz="1200" b="0" i="1" kern="0" dirty="0">
              <a:solidFill>
                <a:srgbClr val="082860"/>
              </a:solidFill>
              <a:latin typeface="Century Gothic"/>
              <a:cs typeface="Century Gothic"/>
            </a:endParaRPr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3736272" y="4150322"/>
            <a:ext cx="24791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5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fr-FR" altLang="fr-FR" sz="1200" b="0" i="1" kern="0" dirty="0" smtClean="0">
                <a:solidFill>
                  <a:srgbClr val="082860"/>
                </a:solidFill>
                <a:latin typeface="Century Gothic"/>
                <a:cs typeface="Century Gothic"/>
              </a:rPr>
              <a:t>Bostik</a:t>
            </a:r>
            <a:endParaRPr lang="fr-FR" altLang="fr-FR" sz="1200" b="0" i="1" kern="0" dirty="0">
              <a:solidFill>
                <a:srgbClr val="082860"/>
              </a:solidFill>
              <a:latin typeface="Century Gothic"/>
              <a:cs typeface="Century Gothic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096415" y="4149215"/>
            <a:ext cx="751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i="1" kern="0" dirty="0" smtClean="0">
                <a:solidFill>
                  <a:srgbClr val="082860"/>
                </a:solidFill>
                <a:latin typeface="Century Gothic"/>
                <a:cs typeface="Century Gothic"/>
              </a:rPr>
              <a:t>24 %</a:t>
            </a:r>
            <a:endParaRPr lang="fr-FR" sz="1200" b="1" i="1" kern="0" dirty="0">
              <a:solidFill>
                <a:srgbClr val="082860"/>
              </a:solidFill>
              <a:latin typeface="Century Gothic"/>
              <a:cs typeface="Century Gothic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3096415" y="3952112"/>
            <a:ext cx="751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i="1" kern="0" dirty="0" smtClean="0">
                <a:solidFill>
                  <a:srgbClr val="082860"/>
                </a:solidFill>
                <a:latin typeface="Century Gothic"/>
                <a:cs typeface="Century Gothic"/>
              </a:rPr>
              <a:t>22 %</a:t>
            </a:r>
            <a:endParaRPr lang="fr-FR" sz="1200" b="1" i="1" kern="0" dirty="0">
              <a:solidFill>
                <a:srgbClr val="082860"/>
              </a:solidFill>
              <a:latin typeface="Century Gothic"/>
              <a:cs typeface="Century Gothic"/>
            </a:endParaRPr>
          </a:p>
        </p:txBody>
      </p:sp>
      <p:sp>
        <p:nvSpPr>
          <p:cNvPr id="35" name="Rectangle 34"/>
          <p:cNvSpPr/>
          <p:nvPr/>
        </p:nvSpPr>
        <p:spPr bwMode="gray">
          <a:xfrm>
            <a:off x="5458077" y="2581830"/>
            <a:ext cx="1443005" cy="200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buSzPct val="60000"/>
            </a:pPr>
            <a:r>
              <a:rPr lang="fr-FR" altLang="fr-FR" sz="1400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pays</a:t>
            </a:r>
            <a:endParaRPr lang="fr-FR" altLang="fr-FR" sz="1400" dirty="0">
              <a:solidFill>
                <a:schemeClr val="accent2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gray">
          <a:xfrm>
            <a:off x="892536" y="4270379"/>
            <a:ext cx="162790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300"/>
              </a:spcAft>
              <a:buSzPct val="60000"/>
            </a:pPr>
            <a:r>
              <a:rPr lang="fr-FR" altLang="fr-FR" sz="1000" b="1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Chiffre d’affaires</a:t>
            </a:r>
            <a:endParaRPr lang="fr-FR" altLang="fr-FR" sz="1000" b="1" dirty="0">
              <a:solidFill>
                <a:schemeClr val="accent2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graphicFrame>
        <p:nvGraphicFramePr>
          <p:cNvPr id="32" name="Graphique 5"/>
          <p:cNvGraphicFramePr>
            <a:graphicFrameLocks/>
          </p:cNvGraphicFramePr>
          <p:nvPr>
            <p:extLst/>
          </p:nvPr>
        </p:nvGraphicFramePr>
        <p:xfrm>
          <a:off x="5884650" y="2994130"/>
          <a:ext cx="3690547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9078231" y="3775852"/>
            <a:ext cx="3502895" cy="307777"/>
            <a:chOff x="8923483" y="3691444"/>
            <a:chExt cx="3502895" cy="307777"/>
          </a:xfrm>
        </p:grpSpPr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9206599" y="3691444"/>
              <a:ext cx="32197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ts val="1200"/>
                </a:spcBef>
                <a:spcAft>
                  <a:spcPts val="300"/>
                </a:spcAft>
                <a:buSzPct val="60000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tx1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buClr>
                  <a:schemeClr val="tx1"/>
                </a:buClr>
                <a:buFont typeface="Tahoma" panose="020B0604030504040204" pitchFamily="34" charset="0"/>
                <a:buChar char="–"/>
                <a:defRPr sz="14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buClr>
                  <a:schemeClr val="tx1"/>
                </a:buClr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ts val="1200"/>
                </a:spcBef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fr-FR" altLang="fr-FR" sz="1400" b="0" kern="0" dirty="0" smtClean="0">
                  <a:solidFill>
                    <a:srgbClr val="082860"/>
                  </a:solidFill>
                  <a:latin typeface="Century Gothic"/>
                  <a:cs typeface="Century Gothic"/>
                </a:rPr>
                <a:t>Europe </a:t>
              </a:r>
              <a:endParaRPr lang="fr-FR" altLang="fr-FR" sz="1400" b="0" kern="0" dirty="0">
                <a:solidFill>
                  <a:srgbClr val="08286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8923483" y="3746115"/>
              <a:ext cx="198000" cy="198437"/>
            </a:xfrm>
            <a:prstGeom prst="ellipse">
              <a:avLst/>
            </a:prstGeom>
            <a:solidFill>
              <a:srgbClr val="0034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828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9077114" y="4265471"/>
            <a:ext cx="3499472" cy="307777"/>
            <a:chOff x="8923483" y="4439250"/>
            <a:chExt cx="3499472" cy="307777"/>
          </a:xfrm>
        </p:grpSpPr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9203176" y="4439250"/>
              <a:ext cx="32197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ts val="1200"/>
                </a:spcBef>
                <a:spcAft>
                  <a:spcPts val="300"/>
                </a:spcAft>
                <a:buSzPct val="60000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tx1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buClr>
                  <a:schemeClr val="tx1"/>
                </a:buClr>
                <a:buFont typeface="Tahoma" panose="020B0604030504040204" pitchFamily="34" charset="0"/>
                <a:buChar char="–"/>
                <a:defRPr sz="14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buClr>
                  <a:schemeClr val="tx1"/>
                </a:buClr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ts val="1200"/>
                </a:spcBef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fr-FR" altLang="fr-FR" sz="1400" b="0" kern="0" dirty="0" smtClean="0">
                  <a:solidFill>
                    <a:srgbClr val="082860"/>
                  </a:solidFill>
                  <a:latin typeface="Century Gothic"/>
                  <a:cs typeface="Century Gothic"/>
                </a:rPr>
                <a:t>Asie et reste du monde</a:t>
              </a:r>
              <a:endParaRPr lang="fr-FR" altLang="fr-FR" sz="1400" b="0" kern="0" dirty="0">
                <a:solidFill>
                  <a:srgbClr val="08286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8923483" y="4493918"/>
              <a:ext cx="198000" cy="19843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828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9078231" y="4755089"/>
            <a:ext cx="3497239" cy="307777"/>
            <a:chOff x="8923483" y="4839496"/>
            <a:chExt cx="3497239" cy="307777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9200943" y="4839496"/>
              <a:ext cx="32197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ts val="1200"/>
                </a:spcBef>
                <a:spcAft>
                  <a:spcPts val="300"/>
                </a:spcAft>
                <a:buSzPct val="60000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tx1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buClr>
                  <a:schemeClr val="tx1"/>
                </a:buClr>
                <a:buFont typeface="Tahoma" panose="020B0604030504040204" pitchFamily="34" charset="0"/>
                <a:buChar char="–"/>
                <a:defRPr sz="14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buClr>
                  <a:schemeClr val="tx1"/>
                </a:buClr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ts val="1200"/>
                </a:spcBef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fr-FR" altLang="fr-FR" sz="1400" b="0" kern="0" dirty="0" smtClean="0">
                  <a:solidFill>
                    <a:srgbClr val="082860"/>
                  </a:solidFill>
                  <a:latin typeface="Century Gothic"/>
                  <a:cs typeface="Century Gothic"/>
                </a:rPr>
                <a:t>Amérique du Nord</a:t>
              </a:r>
              <a:endParaRPr lang="fr-FR" altLang="fr-FR" sz="1400" b="0" kern="0" dirty="0">
                <a:solidFill>
                  <a:srgbClr val="08286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8923483" y="4894166"/>
              <a:ext cx="198000" cy="19843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828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</p:grpSp>
      <p:sp>
        <p:nvSpPr>
          <p:cNvPr id="51" name="Rectangle 50"/>
          <p:cNvSpPr>
            <a:spLocks noChangeArrowheads="1"/>
          </p:cNvSpPr>
          <p:nvPr/>
        </p:nvSpPr>
        <p:spPr bwMode="gray">
          <a:xfrm>
            <a:off x="6901246" y="4261415"/>
            <a:ext cx="162790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300"/>
              </a:spcAft>
              <a:buSzPct val="60000"/>
            </a:pPr>
            <a:r>
              <a:rPr lang="fr-FR" altLang="fr-FR" sz="1000" b="1" dirty="0" smtClean="0">
                <a:solidFill>
                  <a:schemeClr val="accent2"/>
                </a:solidFill>
                <a:latin typeface="Century Gothic" pitchFamily="34" charset="0"/>
                <a:ea typeface="ＭＳ Ｐゴシック" pitchFamily="34" charset="-128"/>
              </a:rPr>
              <a:t>Chiffre d’affaires</a:t>
            </a:r>
            <a:endParaRPr lang="fr-FR" altLang="fr-FR" sz="1000" b="1" dirty="0">
              <a:solidFill>
                <a:schemeClr val="accent2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10137876" y="5572512"/>
            <a:ext cx="16283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5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fr-FR" altLang="fr-FR" sz="1400" b="0" kern="0" dirty="0" smtClean="0">
                <a:solidFill>
                  <a:srgbClr val="082860"/>
                </a:solidFill>
                <a:latin typeface="Century Gothic"/>
                <a:cs typeface="Century Gothic"/>
              </a:rPr>
              <a:t>Chiffres 2017</a:t>
            </a:r>
            <a:endParaRPr lang="fr-FR" altLang="fr-FR" sz="1400" b="0" kern="0" dirty="0">
              <a:solidFill>
                <a:srgbClr val="082860"/>
              </a:solidFill>
              <a:latin typeface="Century Gothic"/>
              <a:cs typeface="Century Gothic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3096415" y="4903130"/>
            <a:ext cx="198000" cy="198437"/>
          </a:xfrm>
          <a:prstGeom prst="ellipse">
            <a:avLst/>
          </a:prstGeom>
          <a:solidFill>
            <a:srgbClr val="37A4C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8286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520437" y="5564805"/>
            <a:ext cx="1301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rgbClr val="003576"/>
                </a:solidFill>
                <a:latin typeface="Century Gothic" panose="020B0502020202020204" pitchFamily="34" charset="0"/>
              </a:rPr>
              <a:t>Spécialités</a:t>
            </a:r>
            <a:endParaRPr lang="fr-FR" sz="1400" b="1" dirty="0">
              <a:solidFill>
                <a:srgbClr val="003576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8"/>
          <p:cNvSpPr/>
          <p:nvPr/>
        </p:nvSpPr>
        <p:spPr>
          <a:xfrm>
            <a:off x="1645920" y="5572512"/>
            <a:ext cx="874517" cy="151330"/>
          </a:xfrm>
          <a:custGeom>
            <a:avLst/>
            <a:gdLst>
              <a:gd name="connsiteX0" fmla="*/ 0 w 506997"/>
              <a:gd name="connsiteY0" fmla="*/ 0 h 374756"/>
              <a:gd name="connsiteX1" fmla="*/ 506997 w 506997"/>
              <a:gd name="connsiteY1" fmla="*/ 0 h 374756"/>
              <a:gd name="connsiteX2" fmla="*/ 506997 w 506997"/>
              <a:gd name="connsiteY2" fmla="*/ 374756 h 374756"/>
              <a:gd name="connsiteX3" fmla="*/ 0 w 506997"/>
              <a:gd name="connsiteY3" fmla="*/ 374756 h 374756"/>
              <a:gd name="connsiteX4" fmla="*/ 0 w 506997"/>
              <a:gd name="connsiteY4" fmla="*/ 0 h 374756"/>
              <a:gd name="connsiteX0" fmla="*/ 506997 w 598437"/>
              <a:gd name="connsiteY0" fmla="*/ 0 h 374756"/>
              <a:gd name="connsiteX1" fmla="*/ 506997 w 598437"/>
              <a:gd name="connsiteY1" fmla="*/ 374756 h 374756"/>
              <a:gd name="connsiteX2" fmla="*/ 0 w 598437"/>
              <a:gd name="connsiteY2" fmla="*/ 374756 h 374756"/>
              <a:gd name="connsiteX3" fmla="*/ 0 w 598437"/>
              <a:gd name="connsiteY3" fmla="*/ 0 h 374756"/>
              <a:gd name="connsiteX4" fmla="*/ 598437 w 598437"/>
              <a:gd name="connsiteY4" fmla="*/ 91440 h 374756"/>
              <a:gd name="connsiteX0" fmla="*/ 506997 w 598437"/>
              <a:gd name="connsiteY0" fmla="*/ 374756 h 374756"/>
              <a:gd name="connsiteX1" fmla="*/ 0 w 598437"/>
              <a:gd name="connsiteY1" fmla="*/ 374756 h 374756"/>
              <a:gd name="connsiteX2" fmla="*/ 0 w 598437"/>
              <a:gd name="connsiteY2" fmla="*/ 0 h 374756"/>
              <a:gd name="connsiteX3" fmla="*/ 598437 w 598437"/>
              <a:gd name="connsiteY3" fmla="*/ 91440 h 374756"/>
              <a:gd name="connsiteX0" fmla="*/ 506997 w 506997"/>
              <a:gd name="connsiteY0" fmla="*/ 374756 h 374756"/>
              <a:gd name="connsiteX1" fmla="*/ 0 w 506997"/>
              <a:gd name="connsiteY1" fmla="*/ 374756 h 374756"/>
              <a:gd name="connsiteX2" fmla="*/ 0 w 506997"/>
              <a:gd name="connsiteY2" fmla="*/ 0 h 37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997" h="374756">
                <a:moveTo>
                  <a:pt x="506997" y="374756"/>
                </a:moveTo>
                <a:lnTo>
                  <a:pt x="0" y="374756"/>
                </a:lnTo>
                <a:lnTo>
                  <a:pt x="0" y="0"/>
                </a:lnTo>
              </a:path>
            </a:pathLst>
          </a:custGeom>
          <a:ln w="6350" cap="rnd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notre ambition dans les matériaux avancés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953" y="904524"/>
            <a:ext cx="2981034" cy="1983550"/>
          </a:xfrm>
          <a:prstGeom prst="rect">
            <a:avLst/>
          </a:prstGeom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4202" y="905873"/>
            <a:ext cx="2779952" cy="18496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523" y="2495150"/>
            <a:ext cx="3586485" cy="23847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4276" y="2499133"/>
            <a:ext cx="3025183" cy="21427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6523" y="4235377"/>
            <a:ext cx="2679392" cy="172227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00990" y="4232470"/>
            <a:ext cx="3063386" cy="17231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779701">
            <a:off x="5886942" y="854376"/>
            <a:ext cx="704236" cy="5271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 rot="779701">
            <a:off x="-655125" y="715317"/>
            <a:ext cx="1250664" cy="5224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14475"/>
            <a:ext cx="12190413" cy="303141"/>
          </a:xfrm>
          <a:prstGeom prst="rect">
            <a:avLst/>
          </a:prstGeom>
          <a:solidFill>
            <a:srgbClr val="37A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31498" y="2493663"/>
            <a:ext cx="139521" cy="1750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69356" y="4210926"/>
            <a:ext cx="139521" cy="1750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211" y="4129271"/>
            <a:ext cx="5780180" cy="136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581" y="2438246"/>
            <a:ext cx="5780180" cy="136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84664" y="5948116"/>
            <a:ext cx="12275078" cy="911472"/>
          </a:xfrm>
          <a:prstGeom prst="rect">
            <a:avLst/>
          </a:prstGeom>
          <a:solidFill>
            <a:srgbClr val="37A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20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3" name="Espace réservé du contenu 3"/>
          <p:cNvSpPr txBox="1">
            <a:spLocks/>
          </p:cNvSpPr>
          <p:nvPr/>
        </p:nvSpPr>
        <p:spPr>
          <a:xfrm>
            <a:off x="7248489" y="2666219"/>
            <a:ext cx="4077915" cy="1864510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 algn="l" defTabSz="1219140" rtl="0" eaLnBrk="1" latinLnBrk="0" hangingPunct="1">
              <a:spcBef>
                <a:spcPct val="20000"/>
              </a:spcBef>
              <a:buSzPct val="150000"/>
              <a:buFontTx/>
              <a:buBlip>
                <a:blip r:embed="rId9"/>
              </a:buBlip>
              <a:defRPr sz="20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8650" indent="-271463" algn="l" defTabSz="1219140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Char char="●"/>
              <a:defRPr sz="1800" b="1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3275" indent="-174625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182563" algn="l" defTabSz="121914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71575" indent="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1800" b="0" dirty="0" smtClean="0">
                <a:solidFill>
                  <a:srgbClr val="003478"/>
                </a:solidFill>
              </a:rPr>
              <a:t>Plus de </a:t>
            </a:r>
            <a:r>
              <a:rPr lang="fr-FR" sz="1800" dirty="0" smtClean="0">
                <a:solidFill>
                  <a:srgbClr val="37A4C3"/>
                </a:solidFill>
              </a:rPr>
              <a:t>25 %</a:t>
            </a:r>
            <a:r>
              <a:rPr lang="fr-FR" sz="1800" b="0" dirty="0" smtClean="0">
                <a:solidFill>
                  <a:srgbClr val="003478"/>
                </a:solidFill>
              </a:rPr>
              <a:t> du chiffre d’affaires d’Arkema en 2023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1800" b="0" dirty="0" smtClean="0">
                <a:solidFill>
                  <a:srgbClr val="003478"/>
                </a:solidFill>
              </a:rPr>
              <a:t>Objectif de marge de REBIT entre</a:t>
            </a:r>
            <a:r>
              <a:rPr lang="fr-FR" sz="1800" dirty="0" smtClean="0">
                <a:solidFill>
                  <a:srgbClr val="003478"/>
                </a:solidFill>
              </a:rPr>
              <a:t> </a:t>
            </a:r>
            <a:r>
              <a:rPr lang="fr-FR" sz="1800" dirty="0" smtClean="0">
                <a:solidFill>
                  <a:srgbClr val="37A4C3"/>
                </a:solidFill>
              </a:rPr>
              <a:t>14 % et 15 %</a:t>
            </a:r>
            <a:endParaRPr lang="fr-FR" sz="1800" b="0" dirty="0" smtClean="0">
              <a:solidFill>
                <a:srgbClr val="37A4C3"/>
              </a:solidFill>
            </a:endParaRPr>
          </a:p>
        </p:txBody>
      </p:sp>
      <p:pic>
        <p:nvPicPr>
          <p:cNvPr id="15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307" y="2748249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307" y="3592596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0" y="72570"/>
            <a:ext cx="6543483" cy="6599850"/>
            <a:chOff x="220512" y="1052318"/>
            <a:chExt cx="4851022" cy="489281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512" y="3484808"/>
              <a:ext cx="2425582" cy="2453371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2235" y="1052318"/>
              <a:ext cx="2439299" cy="2436959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3308" y="3484207"/>
              <a:ext cx="1997959" cy="2460921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916" y="1056131"/>
              <a:ext cx="2407911" cy="2431978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 rot="779701">
            <a:off x="-665708" y="715317"/>
            <a:ext cx="1250664" cy="5224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 rot="779701">
            <a:off x="5890527" y="822888"/>
            <a:ext cx="1334746" cy="537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2" name="Espace réservé du contenu 3"/>
          <p:cNvSpPr txBox="1">
            <a:spLocks/>
          </p:cNvSpPr>
          <p:nvPr/>
        </p:nvSpPr>
        <p:spPr>
          <a:xfrm>
            <a:off x="6799082" y="4071452"/>
            <a:ext cx="5105332" cy="1384110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defTabSz="1219140" rtl="0" eaLnBrk="1" latinLnBrk="0" hangingPunct="1">
              <a:spcBef>
                <a:spcPct val="20000"/>
              </a:spcBef>
              <a:buSzPct val="150000"/>
              <a:buFontTx/>
              <a:buBlip>
                <a:blip r:embed="rId7"/>
              </a:buBlip>
              <a:defRPr sz="20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8650" indent="-271463" algn="l" defTabSz="1219140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Char char="●"/>
              <a:defRPr sz="1800" b="1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3275" indent="-174625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182563" algn="l" defTabSz="121914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71575" indent="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1800" dirty="0" smtClean="0">
                <a:solidFill>
                  <a:srgbClr val="003478"/>
                </a:solidFill>
              </a:rPr>
              <a:t>+25 % </a:t>
            </a:r>
            <a:r>
              <a:rPr lang="fr-FR" sz="1800" b="0" dirty="0" smtClean="0">
                <a:solidFill>
                  <a:srgbClr val="003478"/>
                </a:solidFill>
              </a:rPr>
              <a:t>capacités </a:t>
            </a:r>
            <a:r>
              <a:rPr lang="fr-FR" sz="1800" b="0" dirty="0">
                <a:solidFill>
                  <a:srgbClr val="003478"/>
                </a:solidFill>
              </a:rPr>
              <a:t>mondiales de production </a:t>
            </a:r>
            <a:r>
              <a:rPr lang="fr-FR" sz="1800" b="0" dirty="0" smtClean="0">
                <a:solidFill>
                  <a:srgbClr val="003478"/>
                </a:solidFill>
              </a:rPr>
              <a:t>de </a:t>
            </a:r>
            <a:r>
              <a:rPr lang="fr-FR" sz="1800" dirty="0" smtClean="0">
                <a:solidFill>
                  <a:srgbClr val="003478"/>
                </a:solidFill>
              </a:rPr>
              <a:t>polyamide 12 </a:t>
            </a:r>
            <a:r>
              <a:rPr lang="fr-FR" sz="1800" b="0" dirty="0" smtClean="0">
                <a:solidFill>
                  <a:srgbClr val="003478"/>
                </a:solidFill>
              </a:rPr>
              <a:t>(polymères) en Chine en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6799083" y="1943713"/>
            <a:ext cx="522350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fr-FR" sz="18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+50 % </a:t>
            </a:r>
            <a:r>
              <a:rPr lang="fr-FR" sz="18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capacités </a:t>
            </a:r>
            <a:r>
              <a:rPr lang="fr-FR" sz="1800" dirty="0">
                <a:solidFill>
                  <a:srgbClr val="003478"/>
                </a:solidFill>
                <a:latin typeface="Century Gothic" panose="020B0502020202020204" pitchFamily="34" charset="0"/>
              </a:rPr>
              <a:t>mondiales de </a:t>
            </a:r>
            <a:r>
              <a:rPr lang="fr-FR" sz="18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production de </a:t>
            </a:r>
            <a:r>
              <a:rPr lang="fr-FR" sz="18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polyamide </a:t>
            </a:r>
            <a:r>
              <a:rPr lang="fr-FR" sz="1800" b="1" dirty="0">
                <a:solidFill>
                  <a:srgbClr val="003478"/>
                </a:solidFill>
                <a:latin typeface="Century Gothic" panose="020B0502020202020204" pitchFamily="34" charset="0"/>
              </a:rPr>
              <a:t>11</a:t>
            </a:r>
            <a:r>
              <a:rPr lang="fr-FR" sz="1800" dirty="0">
                <a:solidFill>
                  <a:srgbClr val="003478"/>
                </a:solidFill>
                <a:latin typeface="Century Gothic" panose="020B0502020202020204" pitchFamily="34" charset="0"/>
              </a:rPr>
              <a:t> bio-</a:t>
            </a:r>
            <a:r>
              <a:rPr lang="fr-FR" sz="1800" dirty="0" err="1">
                <a:solidFill>
                  <a:srgbClr val="003478"/>
                </a:solidFill>
                <a:latin typeface="Century Gothic" panose="020B0502020202020204" pitchFamily="34" charset="0"/>
              </a:rPr>
              <a:t>sourcé</a:t>
            </a:r>
            <a:r>
              <a:rPr lang="fr-FR" sz="1800" dirty="0">
                <a:solidFill>
                  <a:srgbClr val="003478"/>
                </a:solidFill>
                <a:latin typeface="Century Gothic" panose="020B0502020202020204" pitchFamily="34" charset="0"/>
              </a:rPr>
              <a:t> (monomères et </a:t>
            </a:r>
            <a:r>
              <a:rPr lang="fr-FR" sz="18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polymères) et de </a:t>
            </a:r>
            <a:r>
              <a:rPr lang="fr-FR" sz="1800" b="1" dirty="0" err="1" smtClean="0">
                <a:solidFill>
                  <a:srgbClr val="003478"/>
                </a:solidFill>
                <a:latin typeface="Century Gothic" panose="020B0502020202020204" pitchFamily="34" charset="0"/>
              </a:rPr>
              <a:t>Pebax</a:t>
            </a:r>
            <a:r>
              <a:rPr lang="fr-FR" sz="1800" b="1" baseline="300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® </a:t>
            </a:r>
            <a:r>
              <a:rPr lang="fr-FR" sz="18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en Asie en 2021</a:t>
            </a:r>
            <a:endParaRPr lang="fr-FR" sz="1800" b="1" baseline="30000" dirty="0">
              <a:solidFill>
                <a:srgbClr val="003478"/>
              </a:solidFill>
              <a:latin typeface="Century Gothic" panose="020B0502020202020204" pitchFamily="34" charset="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fr-FR" sz="18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Environ </a:t>
            </a:r>
            <a:r>
              <a:rPr lang="fr-FR" sz="18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300 millions</a:t>
            </a:r>
            <a:r>
              <a:rPr lang="fr-FR" sz="18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 d’euros d’investissements</a:t>
            </a:r>
            <a:endParaRPr lang="en-US" sz="1800" dirty="0">
              <a:solidFill>
                <a:srgbClr val="003478"/>
              </a:solidFill>
            </a:endParaRPr>
          </a:p>
        </p:txBody>
      </p:sp>
      <p:sp>
        <p:nvSpPr>
          <p:cNvPr id="10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21</a:t>
            </a:fld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20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123" y="4145090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446" y="2020961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65212" y="3263737"/>
            <a:ext cx="5780180" cy="136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357692" y="3566665"/>
            <a:ext cx="5780180" cy="136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84664" y="5948116"/>
            <a:ext cx="12283544" cy="911472"/>
          </a:xfrm>
          <a:prstGeom prst="rect">
            <a:avLst/>
          </a:prstGeom>
          <a:solidFill>
            <a:srgbClr val="37A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0413" cy="917616"/>
          </a:xfrm>
          <a:prstGeom prst="rect">
            <a:avLst/>
          </a:prstGeom>
          <a:solidFill>
            <a:srgbClr val="37A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accélérer la croissance de notre polyamide bio-</a:t>
            </a:r>
            <a:r>
              <a:rPr lang="fr-FR" dirty="0" err="1" smtClean="0"/>
              <a:t>sourcé</a:t>
            </a:r>
            <a:endParaRPr lang="fr-FR" dirty="0"/>
          </a:p>
        </p:txBody>
      </p:sp>
      <p:sp>
        <p:nvSpPr>
          <p:cNvPr id="30" name="Espace réservé du numéro de diapositive 67"/>
          <p:cNvSpPr txBox="1">
            <a:spLocks/>
          </p:cNvSpPr>
          <p:nvPr/>
        </p:nvSpPr>
        <p:spPr bwMode="gray">
          <a:xfrm>
            <a:off x="31377" y="6214369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 smtClean="0">
                <a:solidFill>
                  <a:schemeClr val="bg1"/>
                </a:solidFill>
              </a:rPr>
              <a:t>21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093" y="1113520"/>
            <a:ext cx="1959021" cy="196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>
            <a:off x="201561" y="2770854"/>
            <a:ext cx="1701518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Aéronautique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LE PEKK </a:t>
            </a:r>
            <a:r>
              <a:rPr lang="fr-FR" dirty="0" err="1" smtClean="0"/>
              <a:t>kepstan</a:t>
            </a:r>
            <a:r>
              <a:rPr lang="fr-FR" baseline="30000" dirty="0" smtClean="0"/>
              <a:t>®</a:t>
            </a:r>
            <a:r>
              <a:rPr lang="fr-FR" dirty="0" smtClean="0"/>
              <a:t>, matériau de l’extrême</a:t>
            </a:r>
            <a:endParaRPr lang="fr-FR" dirty="0"/>
          </a:p>
        </p:txBody>
      </p:sp>
      <p:pic>
        <p:nvPicPr>
          <p:cNvPr id="13" name="Espace réservé pour une image 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3079" y="2448811"/>
            <a:ext cx="1959022" cy="195902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/>
          <p:cNvSpPr txBox="1"/>
          <p:nvPr/>
        </p:nvSpPr>
        <p:spPr>
          <a:xfrm>
            <a:off x="5020882" y="2277288"/>
            <a:ext cx="6589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Polymère aux propriétés </a:t>
            </a:r>
            <a:r>
              <a:rPr lang="fr-FR" sz="18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de résistance aux températures et pressions très élevées</a:t>
            </a:r>
          </a:p>
          <a:p>
            <a:endParaRPr lang="fr-FR" sz="1800" dirty="0">
              <a:solidFill>
                <a:srgbClr val="003478"/>
              </a:solidFill>
              <a:latin typeface="Century Gothic" panose="020B0502020202020204" pitchFamily="34" charset="0"/>
            </a:endParaRPr>
          </a:p>
          <a:p>
            <a:r>
              <a:rPr lang="fr-FR" sz="18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Bien </a:t>
            </a:r>
            <a:r>
              <a:rPr lang="fr-FR" sz="18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plus léger </a:t>
            </a:r>
            <a:r>
              <a:rPr lang="fr-FR" sz="18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que le métal</a:t>
            </a:r>
            <a:endParaRPr lang="fr-FR" sz="1800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23941" y="3666445"/>
            <a:ext cx="616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Unité de taille mondiale </a:t>
            </a:r>
            <a:r>
              <a:rPr lang="fr-FR" sz="18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aux Etats-Unis en 2018</a:t>
            </a:r>
          </a:p>
          <a:p>
            <a:endParaRPr lang="fr-FR" sz="1800" dirty="0">
              <a:solidFill>
                <a:srgbClr val="003478"/>
              </a:solidFill>
              <a:latin typeface="Century Gothic" panose="020B0502020202020204" pitchFamily="34" charset="0"/>
            </a:endParaRPr>
          </a:p>
          <a:p>
            <a:r>
              <a:rPr lang="fr-FR" sz="18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Partenariat avec </a:t>
            </a:r>
            <a:r>
              <a:rPr lang="fr-FR" sz="1800" b="1" dirty="0" err="1" smtClean="0">
                <a:solidFill>
                  <a:srgbClr val="003478"/>
                </a:solidFill>
                <a:latin typeface="Century Gothic" panose="020B0502020202020204" pitchFamily="34" charset="0"/>
              </a:rPr>
              <a:t>Hexcel</a:t>
            </a:r>
            <a:endParaRPr lang="fr-FR" sz="18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22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159894" y="4106313"/>
            <a:ext cx="1696129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Pétrole &amp; Gaz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50" y="3777283"/>
            <a:ext cx="1959022" cy="195817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>
            <a:off x="204845" y="5428653"/>
            <a:ext cx="1958334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Impression 3D</a:t>
            </a:r>
          </a:p>
        </p:txBody>
      </p:sp>
      <p:pic>
        <p:nvPicPr>
          <p:cNvPr id="23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267" y="2346603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267" y="3170423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983" y="3744340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983" y="4305983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240207" y="1113436"/>
            <a:ext cx="1619100" cy="1262533"/>
          </a:xfrm>
          <a:prstGeom prst="rect">
            <a:avLst/>
          </a:prstGeom>
          <a:solidFill>
            <a:srgbClr val="9BB9D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36923" y="4469299"/>
            <a:ext cx="1619100" cy="1262533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4846" y="3146112"/>
            <a:ext cx="1626803" cy="565316"/>
          </a:xfrm>
          <a:prstGeom prst="rect">
            <a:avLst/>
          </a:prstGeom>
          <a:solidFill>
            <a:srgbClr val="37A4C3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53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 descr="world-map-midsize.png"/>
          <p:cNvPicPr>
            <a:picLocks noChangeAspect="1"/>
          </p:cNvPicPr>
          <p:nvPr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38" y="-206347"/>
            <a:ext cx="11288808" cy="63940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des projets d’envergure pour soutenir la croissance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201761" y="4199734"/>
            <a:ext cx="2383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x</a:t>
            </a:r>
            <a:r>
              <a:rPr lang="fr-FR" sz="1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2 production de Thiochimie</a:t>
            </a:r>
          </a:p>
          <a:p>
            <a:r>
              <a:rPr lang="fr-FR" sz="1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Kerteh</a:t>
            </a:r>
            <a:r>
              <a:rPr lang="fr-FR" sz="1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(Malaisie)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735959" y="4963872"/>
            <a:ext cx="2044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+25 % capacités mondiales de PA12 (polymères)</a:t>
            </a:r>
          </a:p>
          <a:p>
            <a:r>
              <a:rPr lang="fr-FR" sz="1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Chine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389953" y="1548645"/>
            <a:ext cx="2117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E30040"/>
                </a:solidFill>
                <a:latin typeface="Century Gothic" panose="020B0502020202020204" pitchFamily="34" charset="0"/>
              </a:rPr>
              <a:t>Réacteur de 90kt d’acide acrylique</a:t>
            </a:r>
          </a:p>
          <a:p>
            <a:r>
              <a:rPr lang="fr-FR" sz="1000" dirty="0" smtClean="0">
                <a:solidFill>
                  <a:srgbClr val="E30040"/>
                </a:solidFill>
                <a:latin typeface="Century Gothic" panose="020B0502020202020204" pitchFamily="34" charset="0"/>
              </a:rPr>
              <a:t>Clear Lake (Etats-Unis)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121162" y="1296119"/>
            <a:ext cx="2202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+30 % capacités de résines photoréticulables de Sartomer</a:t>
            </a:r>
          </a:p>
          <a:p>
            <a:pPr algn="r"/>
            <a:r>
              <a:rPr lang="fr-FR" sz="1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Nansha</a:t>
            </a:r>
            <a:r>
              <a:rPr lang="fr-FR" sz="1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(Chine</a:t>
            </a:r>
            <a:r>
              <a:rPr lang="fr-FR" sz="1000" dirty="0">
                <a:solidFill>
                  <a:schemeClr val="accent3"/>
                </a:solidFill>
                <a:latin typeface="Century Gothic" panose="020B0502020202020204" pitchFamily="34" charset="0"/>
              </a:rPr>
              <a:t>)</a:t>
            </a:r>
            <a:endParaRPr lang="fr-FR" sz="1000" dirty="0" smtClean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845969" y="3609903"/>
            <a:ext cx="2431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+50 % capacités </a:t>
            </a:r>
            <a:r>
              <a:rPr lang="fr-FR" sz="1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mondiales </a:t>
            </a:r>
            <a:r>
              <a:rPr lang="fr-FR" sz="1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de PA11 (monomères et polymères)</a:t>
            </a:r>
            <a:endParaRPr lang="en-US" sz="10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0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+50 % capacités </a:t>
            </a:r>
            <a:r>
              <a:rPr lang="fr-FR" sz="1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mondiales de </a:t>
            </a:r>
            <a:r>
              <a:rPr lang="en-US" sz="1000" b="1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Pebax</a:t>
            </a:r>
            <a:r>
              <a:rPr lang="en-US" sz="1000" b="1" baseline="30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®</a:t>
            </a:r>
            <a:endParaRPr lang="en-US" sz="1000" b="1" baseline="300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760981" y="2278998"/>
            <a:ext cx="1780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Unité de revêtements</a:t>
            </a:r>
          </a:p>
          <a:p>
            <a:pPr algn="r"/>
            <a:r>
              <a:rPr lang="fr-FR" sz="1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en poudres</a:t>
            </a:r>
          </a:p>
          <a:p>
            <a:pPr algn="r"/>
            <a:r>
              <a:rPr lang="fr-FR" sz="1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Inde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56369" y="4432761"/>
            <a:ext cx="23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dirty="0" smtClean="0">
                <a:solidFill>
                  <a:srgbClr val="E30040"/>
                </a:solidFill>
                <a:latin typeface="Century Gothic" panose="020B0502020202020204" pitchFamily="34" charset="0"/>
              </a:rPr>
              <a:t>Usine de PEKK</a:t>
            </a:r>
          </a:p>
          <a:p>
            <a:pPr algn="r"/>
            <a:r>
              <a:rPr lang="fr-FR" sz="1000" dirty="0" smtClean="0">
                <a:solidFill>
                  <a:srgbClr val="E30040"/>
                </a:solidFill>
                <a:latin typeface="Century Gothic" panose="020B0502020202020204" pitchFamily="34" charset="0"/>
              </a:rPr>
              <a:t>Mobile (Etats-Unis)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359087" y="3401848"/>
            <a:ext cx="2523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E30040"/>
                </a:solidFill>
                <a:latin typeface="Century Gothic" panose="020B0502020202020204" pitchFamily="34" charset="0"/>
              </a:rPr>
              <a:t>+20 % capacités de PVDF</a:t>
            </a:r>
          </a:p>
          <a:p>
            <a:r>
              <a:rPr lang="fr-FR" sz="1000" b="1" dirty="0" smtClean="0">
                <a:solidFill>
                  <a:srgbClr val="E30040"/>
                </a:solidFill>
                <a:latin typeface="Century Gothic" panose="020B0502020202020204" pitchFamily="34" charset="0"/>
              </a:rPr>
              <a:t>Kynar</a:t>
            </a:r>
            <a:r>
              <a:rPr lang="fr-FR" sz="1000" b="1" baseline="30000" dirty="0" smtClean="0">
                <a:solidFill>
                  <a:srgbClr val="E30040"/>
                </a:solidFill>
                <a:latin typeface="Century Gothic" panose="020B0502020202020204" pitchFamily="34" charset="0"/>
              </a:rPr>
              <a:t>®</a:t>
            </a:r>
            <a:endParaRPr lang="fr-FR" sz="1000" b="1" dirty="0" smtClean="0">
              <a:solidFill>
                <a:srgbClr val="E30040"/>
              </a:solidFill>
              <a:latin typeface="Century Gothic" panose="020B0502020202020204" pitchFamily="34" charset="0"/>
            </a:endParaRPr>
          </a:p>
          <a:p>
            <a:r>
              <a:rPr lang="fr-FR" sz="1000" dirty="0" err="1" smtClean="0">
                <a:solidFill>
                  <a:srgbClr val="E30040"/>
                </a:solidFill>
                <a:latin typeface="Century Gothic" panose="020B0502020202020204" pitchFamily="34" charset="0"/>
              </a:rPr>
              <a:t>Calvert</a:t>
            </a:r>
            <a:r>
              <a:rPr lang="fr-FR" sz="1000" dirty="0" smtClean="0">
                <a:solidFill>
                  <a:srgbClr val="E30040"/>
                </a:solidFill>
                <a:latin typeface="Century Gothic" panose="020B0502020202020204" pitchFamily="34" charset="0"/>
              </a:rPr>
              <a:t> City (Etats-Unis)</a:t>
            </a:r>
          </a:p>
        </p:txBody>
      </p:sp>
      <p:sp>
        <p:nvSpPr>
          <p:cNvPr id="46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23</a:t>
            </a:fld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50" name="Image 49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560" y="2510870"/>
            <a:ext cx="1009679" cy="1016012"/>
          </a:xfrm>
          <a:prstGeom prst="ellipse">
            <a:avLst/>
          </a:prstGeom>
          <a:ln w="38100">
            <a:solidFill>
              <a:srgbClr val="F49A00"/>
            </a:solidFill>
          </a:ln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xmlns="" id="{7F94DB9B-1075-4644-9A16-289595EAADF6}"/>
              </a:ext>
            </a:extLst>
          </p:cNvPr>
          <p:cNvCxnSpPr/>
          <p:nvPr/>
        </p:nvCxnSpPr>
        <p:spPr>
          <a:xfrm flipV="1">
            <a:off x="9023809" y="1573056"/>
            <a:ext cx="0" cy="148369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9128995" y="2814040"/>
            <a:ext cx="142875" cy="14328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2242871" y="2417509"/>
            <a:ext cx="142875" cy="1432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3214657" y="2791120"/>
            <a:ext cx="142875" cy="1432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3186793" y="2566642"/>
            <a:ext cx="142875" cy="1432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xmlns="" id="{7F94DB9B-1075-4644-9A16-289595EAADF6}"/>
              </a:ext>
            </a:extLst>
          </p:cNvPr>
          <p:cNvCxnSpPr/>
          <p:nvPr/>
        </p:nvCxnSpPr>
        <p:spPr>
          <a:xfrm flipV="1">
            <a:off x="810282" y="1868003"/>
            <a:ext cx="0" cy="595578"/>
          </a:xfrm>
          <a:prstGeom prst="line">
            <a:avLst/>
          </a:prstGeom>
          <a:ln w="19050">
            <a:solidFill>
              <a:srgbClr val="E30040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xmlns="" id="{7F94DB9B-1075-4644-9A16-289595EAADF6}"/>
              </a:ext>
            </a:extLst>
          </p:cNvPr>
          <p:cNvCxnSpPr/>
          <p:nvPr/>
        </p:nvCxnSpPr>
        <p:spPr>
          <a:xfrm>
            <a:off x="802998" y="2482478"/>
            <a:ext cx="1499476" cy="1"/>
          </a:xfrm>
          <a:prstGeom prst="line">
            <a:avLst/>
          </a:prstGeom>
          <a:ln w="19050">
            <a:solidFill>
              <a:srgbClr val="E30040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xmlns="" id="{7F94DB9B-1075-4644-9A16-289595EAADF6}"/>
              </a:ext>
            </a:extLst>
          </p:cNvPr>
          <p:cNvCxnSpPr/>
          <p:nvPr/>
        </p:nvCxnSpPr>
        <p:spPr>
          <a:xfrm flipV="1">
            <a:off x="3269349" y="2939331"/>
            <a:ext cx="12194" cy="1640555"/>
          </a:xfrm>
          <a:prstGeom prst="line">
            <a:avLst/>
          </a:prstGeom>
          <a:ln w="19050">
            <a:solidFill>
              <a:srgbClr val="E30040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xmlns="" id="{7F94DB9B-1075-4644-9A16-289595EAADF6}"/>
              </a:ext>
            </a:extLst>
          </p:cNvPr>
          <p:cNvCxnSpPr/>
          <p:nvPr/>
        </p:nvCxnSpPr>
        <p:spPr>
          <a:xfrm>
            <a:off x="6637025" y="3708162"/>
            <a:ext cx="2020600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8" name="Image 47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13" y="1320705"/>
            <a:ext cx="1008999" cy="1014260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xmlns="" id="{7F94DB9B-1075-4644-9A16-289595EAADF6}"/>
              </a:ext>
            </a:extLst>
          </p:cNvPr>
          <p:cNvCxnSpPr/>
          <p:nvPr/>
        </p:nvCxnSpPr>
        <p:spPr>
          <a:xfrm flipV="1">
            <a:off x="811909" y="2649308"/>
            <a:ext cx="0" cy="995723"/>
          </a:xfrm>
          <a:prstGeom prst="line">
            <a:avLst/>
          </a:prstGeom>
          <a:ln w="19050">
            <a:solidFill>
              <a:srgbClr val="E30040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xmlns="" id="{7F94DB9B-1075-4644-9A16-289595EAADF6}"/>
              </a:ext>
            </a:extLst>
          </p:cNvPr>
          <p:cNvCxnSpPr/>
          <p:nvPr/>
        </p:nvCxnSpPr>
        <p:spPr>
          <a:xfrm>
            <a:off x="802998" y="2638145"/>
            <a:ext cx="2410622" cy="9853"/>
          </a:xfrm>
          <a:prstGeom prst="line">
            <a:avLst/>
          </a:prstGeom>
          <a:ln w="19050">
            <a:solidFill>
              <a:srgbClr val="E30040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1" name="Image 50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25" y="4140151"/>
            <a:ext cx="1004559" cy="1013245"/>
          </a:xfrm>
          <a:prstGeom prst="ellipse">
            <a:avLst/>
          </a:prstGeom>
          <a:ln w="38100">
            <a:solidFill>
              <a:srgbClr val="E30040"/>
            </a:solidFill>
          </a:ln>
        </p:spPr>
      </p:pic>
      <p:pic>
        <p:nvPicPr>
          <p:cNvPr id="47" name="Image 46"/>
          <p:cNvPicPr>
            <a:picLocks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2000"/>
                    </a14:imgEffect>
                    <a14:imgEffect>
                      <a14:brightnessContrast bright="-2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31" y="3164130"/>
            <a:ext cx="1009679" cy="1014260"/>
          </a:xfrm>
          <a:prstGeom prst="ellipse">
            <a:avLst/>
          </a:prstGeom>
          <a:ln w="38100">
            <a:solidFill>
              <a:srgbClr val="E30040"/>
            </a:solidFill>
          </a:ln>
        </p:spPr>
      </p:pic>
      <p:sp>
        <p:nvSpPr>
          <p:cNvPr id="78" name="Ellipse 77"/>
          <p:cNvSpPr/>
          <p:nvPr/>
        </p:nvSpPr>
        <p:spPr>
          <a:xfrm>
            <a:off x="8609499" y="3630073"/>
            <a:ext cx="142875" cy="14328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8942163" y="2995945"/>
            <a:ext cx="142875" cy="14328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7950707" y="3266314"/>
            <a:ext cx="142875" cy="14328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xmlns="" id="{7F94DB9B-1075-4644-9A16-289595EAADF6}"/>
              </a:ext>
            </a:extLst>
          </p:cNvPr>
          <p:cNvCxnSpPr/>
          <p:nvPr/>
        </p:nvCxnSpPr>
        <p:spPr>
          <a:xfrm flipH="1" flipV="1">
            <a:off x="8020879" y="2597181"/>
            <a:ext cx="908" cy="688211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xmlns="" id="{7F94DB9B-1075-4644-9A16-289595EAADF6}"/>
              </a:ext>
            </a:extLst>
          </p:cNvPr>
          <p:cNvCxnSpPr/>
          <p:nvPr/>
        </p:nvCxnSpPr>
        <p:spPr>
          <a:xfrm>
            <a:off x="6096230" y="2582453"/>
            <a:ext cx="1933751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xmlns="" id="{7F94DB9B-1075-4644-9A16-289595EAADF6}"/>
              </a:ext>
            </a:extLst>
          </p:cNvPr>
          <p:cNvCxnSpPr/>
          <p:nvPr/>
        </p:nvCxnSpPr>
        <p:spPr>
          <a:xfrm flipV="1">
            <a:off x="9725200" y="1775625"/>
            <a:ext cx="0" cy="93600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xmlns="" id="{7F94DB9B-1075-4644-9A16-289595EAADF6}"/>
              </a:ext>
            </a:extLst>
          </p:cNvPr>
          <p:cNvCxnSpPr/>
          <p:nvPr/>
        </p:nvCxnSpPr>
        <p:spPr>
          <a:xfrm flipV="1">
            <a:off x="7923461" y="1586750"/>
            <a:ext cx="1090140" cy="4352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3" name="Image 52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577" y="1074483"/>
            <a:ext cx="1011128" cy="1014731"/>
          </a:xfrm>
          <a:prstGeom prst="ellipse">
            <a:avLst/>
          </a:prstGeom>
          <a:ln w="38100">
            <a:solidFill>
              <a:srgbClr val="F49A00"/>
            </a:solidFill>
          </a:ln>
        </p:spPr>
      </p:pic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xmlns="" id="{7F94DB9B-1075-4644-9A16-289595EAADF6}"/>
              </a:ext>
            </a:extLst>
          </p:cNvPr>
          <p:cNvCxnSpPr/>
          <p:nvPr/>
        </p:nvCxnSpPr>
        <p:spPr>
          <a:xfrm flipH="1" flipV="1">
            <a:off x="6632833" y="3732740"/>
            <a:ext cx="1" cy="628351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4" name="Image 53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6" y="3894236"/>
            <a:ext cx="1011128" cy="1013369"/>
          </a:xfrm>
          <a:prstGeom prst="ellipse">
            <a:avLst/>
          </a:prstGeom>
          <a:ln w="38100">
            <a:solidFill>
              <a:srgbClr val="F49A00"/>
            </a:solidFill>
          </a:ln>
        </p:spPr>
      </p:pic>
      <p:pic>
        <p:nvPicPr>
          <p:cNvPr id="52" name="Image 51"/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630" y="2064055"/>
            <a:ext cx="1008406" cy="1013245"/>
          </a:xfrm>
          <a:prstGeom prst="ellipse">
            <a:avLst/>
          </a:prstGeom>
          <a:ln w="38100">
            <a:solidFill>
              <a:srgbClr val="F49A00"/>
            </a:solidFill>
          </a:ln>
        </p:spPr>
      </p:pic>
      <p:sp>
        <p:nvSpPr>
          <p:cNvPr id="57" name="ZoneTexte 56"/>
          <p:cNvSpPr txBox="1"/>
          <p:nvPr/>
        </p:nvSpPr>
        <p:spPr>
          <a:xfrm>
            <a:off x="284833" y="4225618"/>
            <a:ext cx="1055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Avril 2018</a:t>
            </a:r>
            <a:endParaRPr lang="fr-FR" sz="1000" dirty="0" smtClean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82151" y="1050659"/>
            <a:ext cx="1055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2019</a:t>
            </a:r>
            <a:endParaRPr lang="fr-FR" sz="1000" dirty="0" smtClean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2747227" y="5201217"/>
            <a:ext cx="1055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2018</a:t>
            </a:r>
            <a:endParaRPr lang="fr-FR" sz="1000" dirty="0" smtClean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139542" y="4961159"/>
            <a:ext cx="1055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2020</a:t>
            </a:r>
            <a:endParaRPr lang="fr-FR" sz="1000" dirty="0" smtClean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0527434" y="2227106"/>
            <a:ext cx="1055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2021</a:t>
            </a:r>
            <a:endParaRPr lang="fr-FR" sz="1000" dirty="0" smtClean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8688427" y="5705182"/>
            <a:ext cx="1055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2020</a:t>
            </a:r>
            <a:endParaRPr lang="fr-FR" sz="1000" dirty="0" smtClean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7370497" y="2115385"/>
            <a:ext cx="1055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2019</a:t>
            </a:r>
            <a:endParaRPr lang="fr-FR" sz="1000" dirty="0" smtClean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551246" y="3139230"/>
            <a:ext cx="1055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2018</a:t>
            </a:r>
            <a:endParaRPr lang="fr-FR" sz="1000" dirty="0" smtClean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xmlns="" id="{7F94DB9B-1075-4644-9A16-289595EAADF6}"/>
              </a:ext>
            </a:extLst>
          </p:cNvPr>
          <p:cNvCxnSpPr/>
          <p:nvPr/>
        </p:nvCxnSpPr>
        <p:spPr>
          <a:xfrm flipV="1">
            <a:off x="9211278" y="2892127"/>
            <a:ext cx="0" cy="190800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9" name="Image 48"/>
          <p:cNvPicPr>
            <a:picLocks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98778" y="4638794"/>
            <a:ext cx="999649" cy="1015932"/>
          </a:xfrm>
          <a:prstGeom prst="ellipse">
            <a:avLst/>
          </a:prstGeom>
          <a:ln w="38100">
            <a:solidFill>
              <a:srgbClr val="F49A00"/>
            </a:solidFill>
          </a:ln>
        </p:spPr>
      </p:pic>
      <p:sp>
        <p:nvSpPr>
          <p:cNvPr id="76" name="Ellipse 75"/>
          <p:cNvSpPr/>
          <p:nvPr/>
        </p:nvSpPr>
        <p:spPr>
          <a:xfrm>
            <a:off x="9648914" y="2647835"/>
            <a:ext cx="142875" cy="14328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9192414" y="934741"/>
            <a:ext cx="1055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2020</a:t>
            </a:r>
            <a:endParaRPr lang="fr-FR" sz="1000" dirty="0" smtClean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0286286" y="1314432"/>
            <a:ext cx="1873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Unités de taille mondiale d’adhésifs industriels et non-tissés</a:t>
            </a:r>
          </a:p>
          <a:p>
            <a:r>
              <a:rPr lang="fr-FR" sz="1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Japon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006" y="1190486"/>
            <a:ext cx="1024388" cy="1015200"/>
          </a:xfrm>
          <a:prstGeom prst="ellipse">
            <a:avLst/>
          </a:prstGeom>
          <a:ln w="38100">
            <a:solidFill>
              <a:srgbClr val="F49A00"/>
            </a:solidFill>
          </a:ln>
        </p:spPr>
      </p:pic>
    </p:spTree>
    <p:extLst>
      <p:ext uri="{BB962C8B-B14F-4D97-AF65-F5344CB8AC3E}">
        <p14:creationId xmlns:p14="http://schemas.microsoft.com/office/powerpoint/2010/main" val="35170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nos priorités stratégiques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3502" y="1845670"/>
            <a:ext cx="1743410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lang="en-US" sz="1800" dirty="0" smtClean="0">
                <a:solidFill>
                  <a:srgbClr val="003478"/>
                </a:solidFill>
                <a:latin typeface="Century Gothic"/>
                <a:cs typeface="Century Gothic"/>
              </a:rPr>
              <a:t>Innovation</a:t>
            </a:r>
            <a:endParaRPr lang="en-US" sz="1800" dirty="0">
              <a:solidFill>
                <a:srgbClr val="003478"/>
              </a:solidFill>
              <a:latin typeface="Century Gothic"/>
              <a:cs typeface="Century Gothic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40736" y="3251930"/>
            <a:ext cx="1743410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lang="en-US" sz="1800" dirty="0" smtClean="0">
                <a:solidFill>
                  <a:srgbClr val="003478"/>
                </a:solidFill>
                <a:latin typeface="Century Gothic"/>
                <a:cs typeface="Century Gothic"/>
              </a:rPr>
              <a:t>Acquisitions</a:t>
            </a:r>
            <a:endParaRPr lang="en-US" sz="1800" dirty="0">
              <a:solidFill>
                <a:srgbClr val="003478"/>
              </a:solidFill>
              <a:latin typeface="Century Gothic"/>
              <a:cs typeface="Century Gothic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72202" y="3251930"/>
            <a:ext cx="4042642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lang="fr-FR" sz="1800" dirty="0" smtClean="0">
                <a:solidFill>
                  <a:srgbClr val="003478"/>
                </a:solidFill>
                <a:latin typeface="Century Gothic"/>
                <a:cs typeface="Century Gothic"/>
              </a:rPr>
              <a:t>Pays à forte croissance</a:t>
            </a:r>
            <a:endParaRPr lang="fr-FR" sz="1800" dirty="0">
              <a:solidFill>
                <a:srgbClr val="003478"/>
              </a:solidFill>
              <a:latin typeface="Century Gothic"/>
              <a:cs typeface="Century Gothic"/>
            </a:endParaRPr>
          </a:p>
        </p:txBody>
      </p:sp>
      <p:sp>
        <p:nvSpPr>
          <p:cNvPr id="16" name="Freeform 46"/>
          <p:cNvSpPr>
            <a:spLocks noEditPoints="1"/>
          </p:cNvSpPr>
          <p:nvPr/>
        </p:nvSpPr>
        <p:spPr bwMode="auto">
          <a:xfrm>
            <a:off x="5892027" y="1301340"/>
            <a:ext cx="406359" cy="446345"/>
          </a:xfrm>
          <a:custGeom>
            <a:avLst/>
            <a:gdLst>
              <a:gd name="T0" fmla="*/ 28 w 186"/>
              <a:gd name="T1" fmla="*/ 88 h 204"/>
              <a:gd name="T2" fmla="*/ 0 w 186"/>
              <a:gd name="T3" fmla="*/ 93 h 204"/>
              <a:gd name="T4" fmla="*/ 28 w 186"/>
              <a:gd name="T5" fmla="*/ 98 h 204"/>
              <a:gd name="T6" fmla="*/ 44 w 186"/>
              <a:gd name="T7" fmla="*/ 135 h 204"/>
              <a:gd name="T8" fmla="*/ 25 w 186"/>
              <a:gd name="T9" fmla="*/ 156 h 204"/>
              <a:gd name="T10" fmla="*/ 30 w 186"/>
              <a:gd name="T11" fmla="*/ 161 h 204"/>
              <a:gd name="T12" fmla="*/ 51 w 186"/>
              <a:gd name="T13" fmla="*/ 142 h 204"/>
              <a:gd name="T14" fmla="*/ 51 w 186"/>
              <a:gd name="T15" fmla="*/ 135 h 204"/>
              <a:gd name="T16" fmla="*/ 111 w 186"/>
              <a:gd name="T17" fmla="*/ 194 h 204"/>
              <a:gd name="T18" fmla="*/ 70 w 186"/>
              <a:gd name="T19" fmla="*/ 199 h 204"/>
              <a:gd name="T20" fmla="*/ 111 w 186"/>
              <a:gd name="T21" fmla="*/ 204 h 204"/>
              <a:gd name="T22" fmla="*/ 111 w 186"/>
              <a:gd name="T23" fmla="*/ 194 h 204"/>
              <a:gd name="T24" fmla="*/ 98 w 186"/>
              <a:gd name="T25" fmla="*/ 28 h 204"/>
              <a:gd name="T26" fmla="*/ 93 w 186"/>
              <a:gd name="T27" fmla="*/ 0 h 204"/>
              <a:gd name="T28" fmla="*/ 88 w 186"/>
              <a:gd name="T29" fmla="*/ 28 h 204"/>
              <a:gd name="T30" fmla="*/ 44 w 186"/>
              <a:gd name="T31" fmla="*/ 51 h 204"/>
              <a:gd name="T32" fmla="*/ 51 w 186"/>
              <a:gd name="T33" fmla="*/ 51 h 204"/>
              <a:gd name="T34" fmla="*/ 51 w 186"/>
              <a:gd name="T35" fmla="*/ 43 h 204"/>
              <a:gd name="T36" fmla="*/ 27 w 186"/>
              <a:gd name="T37" fmla="*/ 27 h 204"/>
              <a:gd name="T38" fmla="*/ 27 w 186"/>
              <a:gd name="T39" fmla="*/ 34 h 204"/>
              <a:gd name="T40" fmla="*/ 139 w 186"/>
              <a:gd name="T41" fmla="*/ 52 h 204"/>
              <a:gd name="T42" fmla="*/ 159 w 186"/>
              <a:gd name="T43" fmla="*/ 34 h 204"/>
              <a:gd name="T44" fmla="*/ 159 w 186"/>
              <a:gd name="T45" fmla="*/ 27 h 204"/>
              <a:gd name="T46" fmla="*/ 135 w 186"/>
              <a:gd name="T47" fmla="*/ 43 h 204"/>
              <a:gd name="T48" fmla="*/ 135 w 186"/>
              <a:gd name="T49" fmla="*/ 51 h 204"/>
              <a:gd name="T50" fmla="*/ 143 w 186"/>
              <a:gd name="T51" fmla="*/ 135 h 204"/>
              <a:gd name="T52" fmla="*/ 134 w 186"/>
              <a:gd name="T53" fmla="*/ 138 h 204"/>
              <a:gd name="T54" fmla="*/ 152 w 186"/>
              <a:gd name="T55" fmla="*/ 159 h 204"/>
              <a:gd name="T56" fmla="*/ 159 w 186"/>
              <a:gd name="T57" fmla="*/ 159 h 204"/>
              <a:gd name="T58" fmla="*/ 159 w 186"/>
              <a:gd name="T59" fmla="*/ 152 h 204"/>
              <a:gd name="T60" fmla="*/ 181 w 186"/>
              <a:gd name="T61" fmla="*/ 88 h 204"/>
              <a:gd name="T62" fmla="*/ 153 w 186"/>
              <a:gd name="T63" fmla="*/ 93 h 204"/>
              <a:gd name="T64" fmla="*/ 181 w 186"/>
              <a:gd name="T65" fmla="*/ 98 h 204"/>
              <a:gd name="T66" fmla="*/ 181 w 186"/>
              <a:gd name="T67" fmla="*/ 88 h 204"/>
              <a:gd name="T68" fmla="*/ 41 w 186"/>
              <a:gd name="T69" fmla="*/ 93 h 204"/>
              <a:gd name="T70" fmla="*/ 70 w 186"/>
              <a:gd name="T71" fmla="*/ 165 h 204"/>
              <a:gd name="T72" fmla="*/ 111 w 186"/>
              <a:gd name="T73" fmla="*/ 169 h 204"/>
              <a:gd name="T74" fmla="*/ 120 w 186"/>
              <a:gd name="T75" fmla="*/ 137 h 204"/>
              <a:gd name="T76" fmla="*/ 93 w 186"/>
              <a:gd name="T77" fmla="*/ 41 h 204"/>
              <a:gd name="T78" fmla="*/ 111 w 186"/>
              <a:gd name="T79" fmla="*/ 133 h 204"/>
              <a:gd name="T80" fmla="*/ 98 w 186"/>
              <a:gd name="T81" fmla="*/ 159 h 204"/>
              <a:gd name="T82" fmla="*/ 108 w 186"/>
              <a:gd name="T83" fmla="*/ 102 h 204"/>
              <a:gd name="T84" fmla="*/ 108 w 186"/>
              <a:gd name="T85" fmla="*/ 95 h 204"/>
              <a:gd name="T86" fmla="*/ 93 w 186"/>
              <a:gd name="T87" fmla="*/ 103 h 204"/>
              <a:gd name="T88" fmla="*/ 78 w 186"/>
              <a:gd name="T89" fmla="*/ 95 h 204"/>
              <a:gd name="T90" fmla="*/ 78 w 186"/>
              <a:gd name="T91" fmla="*/ 102 h 204"/>
              <a:gd name="T92" fmla="*/ 88 w 186"/>
              <a:gd name="T93" fmla="*/ 159 h 204"/>
              <a:gd name="T94" fmla="*/ 75 w 186"/>
              <a:gd name="T95" fmla="*/ 133 h 204"/>
              <a:gd name="T96" fmla="*/ 51 w 186"/>
              <a:gd name="T97" fmla="*/ 93 h 204"/>
              <a:gd name="T98" fmla="*/ 135 w 186"/>
              <a:gd name="T99" fmla="*/ 93 h 204"/>
              <a:gd name="T100" fmla="*/ 111 w 186"/>
              <a:gd name="T101" fmla="*/ 182 h 204"/>
              <a:gd name="T102" fmla="*/ 70 w 186"/>
              <a:gd name="T103" fmla="*/ 187 h 204"/>
              <a:gd name="T104" fmla="*/ 111 w 186"/>
              <a:gd name="T105" fmla="*/ 192 h 204"/>
              <a:gd name="T106" fmla="*/ 111 w 186"/>
              <a:gd name="T107" fmla="*/ 182 h 204"/>
              <a:gd name="T108" fmla="*/ 75 w 186"/>
              <a:gd name="T109" fmla="*/ 170 h 204"/>
              <a:gd name="T110" fmla="*/ 75 w 186"/>
              <a:gd name="T111" fmla="*/ 180 h 204"/>
              <a:gd name="T112" fmla="*/ 116 w 186"/>
              <a:gd name="T113" fmla="*/ 17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" h="204">
                <a:moveTo>
                  <a:pt x="33" y="93"/>
                </a:moveTo>
                <a:cubicBezTo>
                  <a:pt x="33" y="90"/>
                  <a:pt x="31" y="88"/>
                  <a:pt x="28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2" y="88"/>
                  <a:pt x="0" y="90"/>
                  <a:pt x="0" y="93"/>
                </a:cubicBezTo>
                <a:cubicBezTo>
                  <a:pt x="0" y="95"/>
                  <a:pt x="2" y="98"/>
                  <a:pt x="5" y="98"/>
                </a:cubicBezTo>
                <a:cubicBezTo>
                  <a:pt x="28" y="98"/>
                  <a:pt x="28" y="98"/>
                  <a:pt x="28" y="98"/>
                </a:cubicBezTo>
                <a:cubicBezTo>
                  <a:pt x="31" y="98"/>
                  <a:pt x="33" y="95"/>
                  <a:pt x="33" y="93"/>
                </a:cubicBezTo>
                <a:close/>
                <a:moveTo>
                  <a:pt x="44" y="135"/>
                </a:moveTo>
                <a:cubicBezTo>
                  <a:pt x="27" y="152"/>
                  <a:pt x="27" y="152"/>
                  <a:pt x="27" y="152"/>
                </a:cubicBezTo>
                <a:cubicBezTo>
                  <a:pt x="26" y="153"/>
                  <a:pt x="25" y="154"/>
                  <a:pt x="25" y="156"/>
                </a:cubicBezTo>
                <a:cubicBezTo>
                  <a:pt x="25" y="157"/>
                  <a:pt x="26" y="158"/>
                  <a:pt x="27" y="159"/>
                </a:cubicBezTo>
                <a:cubicBezTo>
                  <a:pt x="28" y="160"/>
                  <a:pt x="29" y="161"/>
                  <a:pt x="30" y="161"/>
                </a:cubicBezTo>
                <a:cubicBezTo>
                  <a:pt x="32" y="161"/>
                  <a:pt x="33" y="160"/>
                  <a:pt x="34" y="159"/>
                </a:cubicBezTo>
                <a:cubicBezTo>
                  <a:pt x="51" y="142"/>
                  <a:pt x="51" y="142"/>
                  <a:pt x="51" y="142"/>
                </a:cubicBezTo>
                <a:cubicBezTo>
                  <a:pt x="52" y="141"/>
                  <a:pt x="52" y="140"/>
                  <a:pt x="52" y="138"/>
                </a:cubicBezTo>
                <a:cubicBezTo>
                  <a:pt x="52" y="137"/>
                  <a:pt x="52" y="136"/>
                  <a:pt x="51" y="135"/>
                </a:cubicBezTo>
                <a:cubicBezTo>
                  <a:pt x="49" y="133"/>
                  <a:pt x="45" y="133"/>
                  <a:pt x="44" y="135"/>
                </a:cubicBezTo>
                <a:close/>
                <a:moveTo>
                  <a:pt x="111" y="194"/>
                </a:moveTo>
                <a:cubicBezTo>
                  <a:pt x="75" y="194"/>
                  <a:pt x="75" y="194"/>
                  <a:pt x="75" y="194"/>
                </a:cubicBezTo>
                <a:cubicBezTo>
                  <a:pt x="73" y="194"/>
                  <a:pt x="70" y="196"/>
                  <a:pt x="70" y="199"/>
                </a:cubicBezTo>
                <a:cubicBezTo>
                  <a:pt x="70" y="202"/>
                  <a:pt x="73" y="204"/>
                  <a:pt x="75" y="204"/>
                </a:cubicBezTo>
                <a:cubicBezTo>
                  <a:pt x="111" y="204"/>
                  <a:pt x="111" y="204"/>
                  <a:pt x="111" y="204"/>
                </a:cubicBezTo>
                <a:cubicBezTo>
                  <a:pt x="113" y="204"/>
                  <a:pt x="116" y="202"/>
                  <a:pt x="116" y="199"/>
                </a:cubicBezTo>
                <a:cubicBezTo>
                  <a:pt x="116" y="196"/>
                  <a:pt x="113" y="194"/>
                  <a:pt x="111" y="194"/>
                </a:cubicBezTo>
                <a:close/>
                <a:moveTo>
                  <a:pt x="93" y="33"/>
                </a:moveTo>
                <a:cubicBezTo>
                  <a:pt x="96" y="33"/>
                  <a:pt x="98" y="31"/>
                  <a:pt x="98" y="28"/>
                </a:cubicBezTo>
                <a:cubicBezTo>
                  <a:pt x="98" y="5"/>
                  <a:pt x="98" y="5"/>
                  <a:pt x="98" y="5"/>
                </a:cubicBezTo>
                <a:cubicBezTo>
                  <a:pt x="98" y="2"/>
                  <a:pt x="96" y="0"/>
                  <a:pt x="93" y="0"/>
                </a:cubicBezTo>
                <a:cubicBezTo>
                  <a:pt x="90" y="0"/>
                  <a:pt x="88" y="2"/>
                  <a:pt x="88" y="5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31"/>
                  <a:pt x="90" y="33"/>
                  <a:pt x="93" y="33"/>
                </a:cubicBezTo>
                <a:close/>
                <a:moveTo>
                  <a:pt x="44" y="51"/>
                </a:moveTo>
                <a:cubicBezTo>
                  <a:pt x="45" y="52"/>
                  <a:pt x="46" y="52"/>
                  <a:pt x="47" y="52"/>
                </a:cubicBezTo>
                <a:cubicBezTo>
                  <a:pt x="48" y="52"/>
                  <a:pt x="50" y="52"/>
                  <a:pt x="51" y="51"/>
                </a:cubicBezTo>
                <a:cubicBezTo>
                  <a:pt x="52" y="50"/>
                  <a:pt x="52" y="48"/>
                  <a:pt x="52" y="47"/>
                </a:cubicBezTo>
                <a:cubicBezTo>
                  <a:pt x="52" y="46"/>
                  <a:pt x="52" y="44"/>
                  <a:pt x="51" y="43"/>
                </a:cubicBezTo>
                <a:cubicBezTo>
                  <a:pt x="34" y="27"/>
                  <a:pt x="34" y="27"/>
                  <a:pt x="34" y="27"/>
                </a:cubicBezTo>
                <a:cubicBezTo>
                  <a:pt x="32" y="25"/>
                  <a:pt x="29" y="25"/>
                  <a:pt x="27" y="27"/>
                </a:cubicBezTo>
                <a:cubicBezTo>
                  <a:pt x="26" y="28"/>
                  <a:pt x="25" y="29"/>
                  <a:pt x="25" y="30"/>
                </a:cubicBezTo>
                <a:cubicBezTo>
                  <a:pt x="25" y="32"/>
                  <a:pt x="26" y="33"/>
                  <a:pt x="27" y="34"/>
                </a:cubicBezTo>
                <a:lnTo>
                  <a:pt x="44" y="51"/>
                </a:lnTo>
                <a:close/>
                <a:moveTo>
                  <a:pt x="139" y="52"/>
                </a:moveTo>
                <a:cubicBezTo>
                  <a:pt x="140" y="52"/>
                  <a:pt x="142" y="52"/>
                  <a:pt x="143" y="51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60" y="33"/>
                  <a:pt x="161" y="32"/>
                  <a:pt x="161" y="30"/>
                </a:cubicBezTo>
                <a:cubicBezTo>
                  <a:pt x="161" y="29"/>
                  <a:pt x="160" y="28"/>
                  <a:pt x="159" y="27"/>
                </a:cubicBezTo>
                <a:cubicBezTo>
                  <a:pt x="157" y="25"/>
                  <a:pt x="154" y="25"/>
                  <a:pt x="152" y="27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4" y="44"/>
                  <a:pt x="134" y="46"/>
                  <a:pt x="134" y="47"/>
                </a:cubicBezTo>
                <a:cubicBezTo>
                  <a:pt x="134" y="48"/>
                  <a:pt x="134" y="50"/>
                  <a:pt x="135" y="51"/>
                </a:cubicBezTo>
                <a:cubicBezTo>
                  <a:pt x="136" y="52"/>
                  <a:pt x="138" y="52"/>
                  <a:pt x="139" y="52"/>
                </a:cubicBezTo>
                <a:close/>
                <a:moveTo>
                  <a:pt x="143" y="135"/>
                </a:moveTo>
                <a:cubicBezTo>
                  <a:pt x="141" y="133"/>
                  <a:pt x="137" y="133"/>
                  <a:pt x="135" y="135"/>
                </a:cubicBezTo>
                <a:cubicBezTo>
                  <a:pt x="134" y="136"/>
                  <a:pt x="134" y="137"/>
                  <a:pt x="134" y="138"/>
                </a:cubicBezTo>
                <a:cubicBezTo>
                  <a:pt x="134" y="140"/>
                  <a:pt x="134" y="141"/>
                  <a:pt x="135" y="142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53" y="160"/>
                  <a:pt x="154" y="161"/>
                  <a:pt x="156" y="161"/>
                </a:cubicBezTo>
                <a:cubicBezTo>
                  <a:pt x="157" y="161"/>
                  <a:pt x="158" y="160"/>
                  <a:pt x="159" y="159"/>
                </a:cubicBezTo>
                <a:cubicBezTo>
                  <a:pt x="160" y="158"/>
                  <a:pt x="161" y="157"/>
                  <a:pt x="161" y="156"/>
                </a:cubicBezTo>
                <a:cubicBezTo>
                  <a:pt x="161" y="154"/>
                  <a:pt x="160" y="153"/>
                  <a:pt x="159" y="152"/>
                </a:cubicBezTo>
                <a:lnTo>
                  <a:pt x="143" y="135"/>
                </a:lnTo>
                <a:close/>
                <a:moveTo>
                  <a:pt x="181" y="88"/>
                </a:moveTo>
                <a:cubicBezTo>
                  <a:pt x="158" y="88"/>
                  <a:pt x="158" y="88"/>
                  <a:pt x="158" y="88"/>
                </a:cubicBezTo>
                <a:cubicBezTo>
                  <a:pt x="155" y="88"/>
                  <a:pt x="153" y="90"/>
                  <a:pt x="153" y="93"/>
                </a:cubicBezTo>
                <a:cubicBezTo>
                  <a:pt x="153" y="95"/>
                  <a:pt x="155" y="98"/>
                  <a:pt x="158" y="98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84" y="98"/>
                  <a:pt x="186" y="95"/>
                  <a:pt x="186" y="93"/>
                </a:cubicBezTo>
                <a:cubicBezTo>
                  <a:pt x="186" y="90"/>
                  <a:pt x="184" y="88"/>
                  <a:pt x="181" y="88"/>
                </a:cubicBezTo>
                <a:close/>
                <a:moveTo>
                  <a:pt x="93" y="41"/>
                </a:moveTo>
                <a:cubicBezTo>
                  <a:pt x="64" y="41"/>
                  <a:pt x="41" y="64"/>
                  <a:pt x="41" y="93"/>
                </a:cubicBezTo>
                <a:cubicBezTo>
                  <a:pt x="41" y="111"/>
                  <a:pt x="50" y="128"/>
                  <a:pt x="66" y="137"/>
                </a:cubicBezTo>
                <a:cubicBezTo>
                  <a:pt x="70" y="165"/>
                  <a:pt x="70" y="165"/>
                  <a:pt x="70" y="165"/>
                </a:cubicBezTo>
                <a:cubicBezTo>
                  <a:pt x="71" y="167"/>
                  <a:pt x="73" y="169"/>
                  <a:pt x="75" y="169"/>
                </a:cubicBezTo>
                <a:cubicBezTo>
                  <a:pt x="111" y="169"/>
                  <a:pt x="111" y="169"/>
                  <a:pt x="111" y="169"/>
                </a:cubicBezTo>
                <a:cubicBezTo>
                  <a:pt x="113" y="169"/>
                  <a:pt x="115" y="167"/>
                  <a:pt x="116" y="165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36" y="128"/>
                  <a:pt x="145" y="111"/>
                  <a:pt x="145" y="93"/>
                </a:cubicBezTo>
                <a:cubicBezTo>
                  <a:pt x="145" y="64"/>
                  <a:pt x="122" y="41"/>
                  <a:pt x="93" y="41"/>
                </a:cubicBezTo>
                <a:close/>
                <a:moveTo>
                  <a:pt x="113" y="130"/>
                </a:moveTo>
                <a:cubicBezTo>
                  <a:pt x="112" y="131"/>
                  <a:pt x="111" y="132"/>
                  <a:pt x="111" y="133"/>
                </a:cubicBezTo>
                <a:cubicBezTo>
                  <a:pt x="106" y="159"/>
                  <a:pt x="106" y="159"/>
                  <a:pt x="106" y="159"/>
                </a:cubicBezTo>
                <a:cubicBezTo>
                  <a:pt x="98" y="159"/>
                  <a:pt x="98" y="159"/>
                  <a:pt x="98" y="159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9" y="101"/>
                  <a:pt x="110" y="100"/>
                  <a:pt x="110" y="99"/>
                </a:cubicBezTo>
                <a:cubicBezTo>
                  <a:pt x="110" y="97"/>
                  <a:pt x="109" y="96"/>
                  <a:pt x="108" y="95"/>
                </a:cubicBezTo>
                <a:cubicBezTo>
                  <a:pt x="106" y="93"/>
                  <a:pt x="103" y="93"/>
                  <a:pt x="101" y="95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85" y="95"/>
                  <a:pt x="85" y="95"/>
                  <a:pt x="85" y="95"/>
                </a:cubicBezTo>
                <a:cubicBezTo>
                  <a:pt x="83" y="93"/>
                  <a:pt x="80" y="93"/>
                  <a:pt x="78" y="95"/>
                </a:cubicBezTo>
                <a:cubicBezTo>
                  <a:pt x="77" y="96"/>
                  <a:pt x="76" y="97"/>
                  <a:pt x="76" y="99"/>
                </a:cubicBezTo>
                <a:cubicBezTo>
                  <a:pt x="76" y="100"/>
                  <a:pt x="77" y="101"/>
                  <a:pt x="78" y="102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88" y="159"/>
                  <a:pt x="88" y="159"/>
                  <a:pt x="88" y="159"/>
                </a:cubicBezTo>
                <a:cubicBezTo>
                  <a:pt x="80" y="159"/>
                  <a:pt x="80" y="159"/>
                  <a:pt x="80" y="159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2"/>
                  <a:pt x="74" y="131"/>
                  <a:pt x="73" y="130"/>
                </a:cubicBezTo>
                <a:cubicBezTo>
                  <a:pt x="59" y="122"/>
                  <a:pt x="51" y="108"/>
                  <a:pt x="51" y="93"/>
                </a:cubicBezTo>
                <a:cubicBezTo>
                  <a:pt x="51" y="70"/>
                  <a:pt x="70" y="51"/>
                  <a:pt x="93" y="51"/>
                </a:cubicBezTo>
                <a:cubicBezTo>
                  <a:pt x="116" y="51"/>
                  <a:pt x="135" y="70"/>
                  <a:pt x="135" y="93"/>
                </a:cubicBezTo>
                <a:cubicBezTo>
                  <a:pt x="135" y="108"/>
                  <a:pt x="127" y="123"/>
                  <a:pt x="113" y="130"/>
                </a:cubicBezTo>
                <a:close/>
                <a:moveTo>
                  <a:pt x="111" y="182"/>
                </a:moveTo>
                <a:cubicBezTo>
                  <a:pt x="75" y="182"/>
                  <a:pt x="75" y="182"/>
                  <a:pt x="75" y="182"/>
                </a:cubicBezTo>
                <a:cubicBezTo>
                  <a:pt x="73" y="182"/>
                  <a:pt x="70" y="184"/>
                  <a:pt x="70" y="187"/>
                </a:cubicBezTo>
                <a:cubicBezTo>
                  <a:pt x="70" y="190"/>
                  <a:pt x="73" y="192"/>
                  <a:pt x="75" y="192"/>
                </a:cubicBezTo>
                <a:cubicBezTo>
                  <a:pt x="111" y="192"/>
                  <a:pt x="111" y="192"/>
                  <a:pt x="111" y="192"/>
                </a:cubicBezTo>
                <a:cubicBezTo>
                  <a:pt x="113" y="192"/>
                  <a:pt x="116" y="190"/>
                  <a:pt x="116" y="187"/>
                </a:cubicBezTo>
                <a:cubicBezTo>
                  <a:pt x="116" y="184"/>
                  <a:pt x="113" y="182"/>
                  <a:pt x="111" y="182"/>
                </a:cubicBezTo>
                <a:close/>
                <a:moveTo>
                  <a:pt x="111" y="170"/>
                </a:moveTo>
                <a:cubicBezTo>
                  <a:pt x="75" y="170"/>
                  <a:pt x="75" y="170"/>
                  <a:pt x="75" y="170"/>
                </a:cubicBezTo>
                <a:cubicBezTo>
                  <a:pt x="73" y="170"/>
                  <a:pt x="70" y="173"/>
                  <a:pt x="70" y="175"/>
                </a:cubicBezTo>
                <a:cubicBezTo>
                  <a:pt x="70" y="178"/>
                  <a:pt x="73" y="180"/>
                  <a:pt x="75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3" y="180"/>
                  <a:pt x="116" y="178"/>
                  <a:pt x="116" y="175"/>
                </a:cubicBezTo>
                <a:cubicBezTo>
                  <a:pt x="116" y="173"/>
                  <a:pt x="113" y="170"/>
                  <a:pt x="111" y="170"/>
                </a:cubicBezTo>
                <a:close/>
              </a:path>
            </a:pathLst>
          </a:custGeom>
          <a:solidFill>
            <a:srgbClr val="1232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7925247" y="2647640"/>
            <a:ext cx="336550" cy="563563"/>
          </a:xfrm>
          <a:custGeom>
            <a:avLst/>
            <a:gdLst>
              <a:gd name="T0" fmla="*/ 230 w 392"/>
              <a:gd name="T1" fmla="*/ 168 h 656"/>
              <a:gd name="T2" fmla="*/ 230 w 392"/>
              <a:gd name="T3" fmla="*/ 101 h 656"/>
              <a:gd name="T4" fmla="*/ 162 w 392"/>
              <a:gd name="T5" fmla="*/ 101 h 656"/>
              <a:gd name="T6" fmla="*/ 195 w 392"/>
              <a:gd name="T7" fmla="*/ 181 h 656"/>
              <a:gd name="T8" fmla="*/ 195 w 392"/>
              <a:gd name="T9" fmla="*/ 107 h 656"/>
              <a:gd name="T10" fmla="*/ 222 w 392"/>
              <a:gd name="T11" fmla="*/ 134 h 656"/>
              <a:gd name="T12" fmla="*/ 195 w 392"/>
              <a:gd name="T13" fmla="*/ 160 h 656"/>
              <a:gd name="T14" fmla="*/ 177 w 392"/>
              <a:gd name="T15" fmla="*/ 115 h 656"/>
              <a:gd name="T16" fmla="*/ 195 w 392"/>
              <a:gd name="T17" fmla="*/ 322 h 656"/>
              <a:gd name="T18" fmla="*/ 328 w 392"/>
              <a:gd name="T19" fmla="*/ 134 h 656"/>
              <a:gd name="T20" fmla="*/ 195 w 392"/>
              <a:gd name="T21" fmla="*/ 0 h 656"/>
              <a:gd name="T22" fmla="*/ 64 w 392"/>
              <a:gd name="T23" fmla="*/ 134 h 656"/>
              <a:gd name="T24" fmla="*/ 117 w 392"/>
              <a:gd name="T25" fmla="*/ 54 h 656"/>
              <a:gd name="T26" fmla="*/ 275 w 392"/>
              <a:gd name="T27" fmla="*/ 54 h 656"/>
              <a:gd name="T28" fmla="*/ 275 w 392"/>
              <a:gd name="T29" fmla="*/ 212 h 656"/>
              <a:gd name="T30" fmla="*/ 117 w 392"/>
              <a:gd name="T31" fmla="*/ 212 h 656"/>
              <a:gd name="T32" fmla="*/ 117 w 392"/>
              <a:gd name="T33" fmla="*/ 54 h 656"/>
              <a:gd name="T34" fmla="*/ 257 w 392"/>
              <a:gd name="T35" fmla="*/ 299 h 656"/>
              <a:gd name="T36" fmla="*/ 277 w 392"/>
              <a:gd name="T37" fmla="*/ 350 h 656"/>
              <a:gd name="T38" fmla="*/ 274 w 392"/>
              <a:gd name="T39" fmla="*/ 399 h 656"/>
              <a:gd name="T40" fmla="*/ 205 w 392"/>
              <a:gd name="T41" fmla="*/ 417 h 656"/>
              <a:gd name="T42" fmla="*/ 167 w 392"/>
              <a:gd name="T43" fmla="*/ 438 h 656"/>
              <a:gd name="T44" fmla="*/ 106 w 392"/>
              <a:gd name="T45" fmla="*/ 381 h 656"/>
              <a:gd name="T46" fmla="*/ 59 w 392"/>
              <a:gd name="T47" fmla="*/ 389 h 656"/>
              <a:gd name="T48" fmla="*/ 78 w 392"/>
              <a:gd name="T49" fmla="*/ 418 h 656"/>
              <a:gd name="T50" fmla="*/ 33 w 392"/>
              <a:gd name="T51" fmla="*/ 404 h 656"/>
              <a:gd name="T52" fmla="*/ 117 w 392"/>
              <a:gd name="T53" fmla="*/ 281 h 656"/>
              <a:gd name="T54" fmla="*/ 196 w 392"/>
              <a:gd name="T55" fmla="*/ 656 h 656"/>
              <a:gd name="T56" fmla="*/ 275 w 392"/>
              <a:gd name="T57" fmla="*/ 281 h 656"/>
              <a:gd name="T58" fmla="*/ 295 w 392"/>
              <a:gd name="T59" fmla="*/ 572 h 656"/>
              <a:gd name="T60" fmla="*/ 245 w 392"/>
              <a:gd name="T61" fmla="*/ 585 h 656"/>
              <a:gd name="T62" fmla="*/ 300 w 392"/>
              <a:gd name="T63" fmla="*/ 524 h 656"/>
              <a:gd name="T64" fmla="*/ 337 w 392"/>
              <a:gd name="T65" fmla="*/ 560 h 656"/>
              <a:gd name="T66" fmla="*/ 311 w 392"/>
              <a:gd name="T67" fmla="*/ 502 h 656"/>
              <a:gd name="T68" fmla="*/ 229 w 392"/>
              <a:gd name="T69" fmla="*/ 528 h 656"/>
              <a:gd name="T70" fmla="*/ 222 w 392"/>
              <a:gd name="T71" fmla="*/ 603 h 656"/>
              <a:gd name="T72" fmla="*/ 233 w 392"/>
              <a:gd name="T73" fmla="*/ 614 h 656"/>
              <a:gd name="T74" fmla="*/ 284 w 392"/>
              <a:gd name="T75" fmla="*/ 594 h 656"/>
              <a:gd name="T76" fmla="*/ 196 w 392"/>
              <a:gd name="T77" fmla="*/ 633 h 656"/>
              <a:gd name="T78" fmla="*/ 26 w 392"/>
              <a:gd name="T79" fmla="*/ 430 h 656"/>
              <a:gd name="T80" fmla="*/ 71 w 392"/>
              <a:gd name="T81" fmla="*/ 459 h 656"/>
              <a:gd name="T82" fmla="*/ 103 w 392"/>
              <a:gd name="T83" fmla="*/ 410 h 656"/>
              <a:gd name="T84" fmla="*/ 101 w 392"/>
              <a:gd name="T85" fmla="*/ 405 h 656"/>
              <a:gd name="T86" fmla="*/ 167 w 392"/>
              <a:gd name="T87" fmla="*/ 467 h 656"/>
              <a:gd name="T88" fmla="*/ 197 w 392"/>
              <a:gd name="T89" fmla="*/ 442 h 656"/>
              <a:gd name="T90" fmla="*/ 230 w 392"/>
              <a:gd name="T91" fmla="*/ 470 h 656"/>
              <a:gd name="T92" fmla="*/ 294 w 392"/>
              <a:gd name="T93" fmla="*/ 412 h 656"/>
              <a:gd name="T94" fmla="*/ 297 w 392"/>
              <a:gd name="T95" fmla="*/ 363 h 656"/>
              <a:gd name="T96" fmla="*/ 369 w 392"/>
              <a:gd name="T97" fmla="*/ 460 h 656"/>
              <a:gd name="T98" fmla="*/ 311 w 392"/>
              <a:gd name="T99" fmla="*/ 502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2" h="656">
                <a:moveTo>
                  <a:pt x="195" y="181"/>
                </a:moveTo>
                <a:cubicBezTo>
                  <a:pt x="207" y="181"/>
                  <a:pt x="220" y="177"/>
                  <a:pt x="230" y="168"/>
                </a:cubicBezTo>
                <a:cubicBezTo>
                  <a:pt x="238" y="158"/>
                  <a:pt x="244" y="146"/>
                  <a:pt x="244" y="134"/>
                </a:cubicBezTo>
                <a:cubicBezTo>
                  <a:pt x="244" y="121"/>
                  <a:pt x="238" y="109"/>
                  <a:pt x="230" y="101"/>
                </a:cubicBezTo>
                <a:cubicBezTo>
                  <a:pt x="220" y="90"/>
                  <a:pt x="207" y="86"/>
                  <a:pt x="195" y="86"/>
                </a:cubicBezTo>
                <a:cubicBezTo>
                  <a:pt x="183" y="86"/>
                  <a:pt x="170" y="90"/>
                  <a:pt x="162" y="101"/>
                </a:cubicBezTo>
                <a:cubicBezTo>
                  <a:pt x="144" y="119"/>
                  <a:pt x="144" y="148"/>
                  <a:pt x="162" y="168"/>
                </a:cubicBezTo>
                <a:cubicBezTo>
                  <a:pt x="170" y="177"/>
                  <a:pt x="183" y="181"/>
                  <a:pt x="195" y="181"/>
                </a:cubicBezTo>
                <a:close/>
                <a:moveTo>
                  <a:pt x="177" y="115"/>
                </a:moveTo>
                <a:cubicBezTo>
                  <a:pt x="183" y="109"/>
                  <a:pt x="189" y="107"/>
                  <a:pt x="195" y="107"/>
                </a:cubicBezTo>
                <a:cubicBezTo>
                  <a:pt x="203" y="107"/>
                  <a:pt x="209" y="109"/>
                  <a:pt x="213" y="115"/>
                </a:cubicBezTo>
                <a:cubicBezTo>
                  <a:pt x="220" y="119"/>
                  <a:pt x="222" y="127"/>
                  <a:pt x="222" y="134"/>
                </a:cubicBezTo>
                <a:cubicBezTo>
                  <a:pt x="222" y="142"/>
                  <a:pt x="220" y="148"/>
                  <a:pt x="213" y="152"/>
                </a:cubicBezTo>
                <a:cubicBezTo>
                  <a:pt x="209" y="158"/>
                  <a:pt x="203" y="160"/>
                  <a:pt x="195" y="160"/>
                </a:cubicBezTo>
                <a:cubicBezTo>
                  <a:pt x="189" y="160"/>
                  <a:pt x="183" y="158"/>
                  <a:pt x="177" y="152"/>
                </a:cubicBezTo>
                <a:cubicBezTo>
                  <a:pt x="166" y="142"/>
                  <a:pt x="166" y="125"/>
                  <a:pt x="177" y="115"/>
                </a:cubicBezTo>
                <a:close/>
                <a:moveTo>
                  <a:pt x="103" y="228"/>
                </a:moveTo>
                <a:cubicBezTo>
                  <a:pt x="195" y="322"/>
                  <a:pt x="195" y="322"/>
                  <a:pt x="195" y="322"/>
                </a:cubicBezTo>
                <a:cubicBezTo>
                  <a:pt x="289" y="228"/>
                  <a:pt x="289" y="228"/>
                  <a:pt x="289" y="228"/>
                </a:cubicBezTo>
                <a:cubicBezTo>
                  <a:pt x="314" y="203"/>
                  <a:pt x="328" y="168"/>
                  <a:pt x="328" y="134"/>
                </a:cubicBezTo>
                <a:cubicBezTo>
                  <a:pt x="328" y="99"/>
                  <a:pt x="314" y="66"/>
                  <a:pt x="289" y="39"/>
                </a:cubicBezTo>
                <a:cubicBezTo>
                  <a:pt x="265" y="15"/>
                  <a:pt x="232" y="0"/>
                  <a:pt x="195" y="0"/>
                </a:cubicBezTo>
                <a:cubicBezTo>
                  <a:pt x="160" y="0"/>
                  <a:pt x="128" y="15"/>
                  <a:pt x="103" y="39"/>
                </a:cubicBezTo>
                <a:cubicBezTo>
                  <a:pt x="76" y="66"/>
                  <a:pt x="64" y="99"/>
                  <a:pt x="64" y="134"/>
                </a:cubicBezTo>
                <a:cubicBezTo>
                  <a:pt x="64" y="168"/>
                  <a:pt x="76" y="203"/>
                  <a:pt x="103" y="228"/>
                </a:cubicBezTo>
                <a:close/>
                <a:moveTo>
                  <a:pt x="117" y="54"/>
                </a:moveTo>
                <a:cubicBezTo>
                  <a:pt x="138" y="33"/>
                  <a:pt x="166" y="21"/>
                  <a:pt x="195" y="21"/>
                </a:cubicBezTo>
                <a:cubicBezTo>
                  <a:pt x="226" y="21"/>
                  <a:pt x="252" y="33"/>
                  <a:pt x="275" y="54"/>
                </a:cubicBezTo>
                <a:cubicBezTo>
                  <a:pt x="295" y="74"/>
                  <a:pt x="308" y="103"/>
                  <a:pt x="308" y="134"/>
                </a:cubicBezTo>
                <a:cubicBezTo>
                  <a:pt x="308" y="162"/>
                  <a:pt x="295" y="191"/>
                  <a:pt x="275" y="212"/>
                </a:cubicBezTo>
                <a:cubicBezTo>
                  <a:pt x="195" y="290"/>
                  <a:pt x="195" y="290"/>
                  <a:pt x="195" y="290"/>
                </a:cubicBezTo>
                <a:cubicBezTo>
                  <a:pt x="117" y="212"/>
                  <a:pt x="117" y="212"/>
                  <a:pt x="117" y="212"/>
                </a:cubicBezTo>
                <a:cubicBezTo>
                  <a:pt x="97" y="191"/>
                  <a:pt x="85" y="162"/>
                  <a:pt x="85" y="134"/>
                </a:cubicBezTo>
                <a:cubicBezTo>
                  <a:pt x="85" y="103"/>
                  <a:pt x="97" y="74"/>
                  <a:pt x="117" y="54"/>
                </a:cubicBezTo>
                <a:close/>
                <a:moveTo>
                  <a:pt x="275" y="281"/>
                </a:moveTo>
                <a:cubicBezTo>
                  <a:pt x="269" y="287"/>
                  <a:pt x="263" y="293"/>
                  <a:pt x="257" y="299"/>
                </a:cubicBezTo>
                <a:cubicBezTo>
                  <a:pt x="274" y="305"/>
                  <a:pt x="289" y="314"/>
                  <a:pt x="303" y="325"/>
                </a:cubicBezTo>
                <a:cubicBezTo>
                  <a:pt x="277" y="350"/>
                  <a:pt x="277" y="350"/>
                  <a:pt x="277" y="350"/>
                </a:cubicBezTo>
                <a:cubicBezTo>
                  <a:pt x="275" y="352"/>
                  <a:pt x="274" y="355"/>
                  <a:pt x="274" y="358"/>
                </a:cubicBezTo>
                <a:cubicBezTo>
                  <a:pt x="274" y="399"/>
                  <a:pt x="274" y="399"/>
                  <a:pt x="274" y="399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205" y="417"/>
                  <a:pt x="205" y="417"/>
                  <a:pt x="205" y="417"/>
                </a:cubicBezTo>
                <a:cubicBezTo>
                  <a:pt x="201" y="412"/>
                  <a:pt x="193" y="412"/>
                  <a:pt x="189" y="417"/>
                </a:cubicBezTo>
                <a:cubicBezTo>
                  <a:pt x="167" y="438"/>
                  <a:pt x="167" y="438"/>
                  <a:pt x="167" y="438"/>
                </a:cubicBezTo>
                <a:cubicBezTo>
                  <a:pt x="114" y="385"/>
                  <a:pt x="114" y="385"/>
                  <a:pt x="114" y="385"/>
                </a:cubicBezTo>
                <a:cubicBezTo>
                  <a:pt x="112" y="383"/>
                  <a:pt x="109" y="381"/>
                  <a:pt x="106" y="381"/>
                </a:cubicBezTo>
                <a:cubicBezTo>
                  <a:pt x="69" y="381"/>
                  <a:pt x="69" y="381"/>
                  <a:pt x="69" y="381"/>
                </a:cubicBezTo>
                <a:cubicBezTo>
                  <a:pt x="65" y="381"/>
                  <a:pt x="60" y="384"/>
                  <a:pt x="59" y="389"/>
                </a:cubicBezTo>
                <a:cubicBezTo>
                  <a:pt x="57" y="393"/>
                  <a:pt x="58" y="398"/>
                  <a:pt x="61" y="401"/>
                </a:cubicBezTo>
                <a:cubicBezTo>
                  <a:pt x="78" y="418"/>
                  <a:pt x="78" y="418"/>
                  <a:pt x="78" y="418"/>
                </a:cubicBezTo>
                <a:cubicBezTo>
                  <a:pt x="63" y="434"/>
                  <a:pt x="63" y="434"/>
                  <a:pt x="63" y="434"/>
                </a:cubicBezTo>
                <a:cubicBezTo>
                  <a:pt x="33" y="404"/>
                  <a:pt x="33" y="404"/>
                  <a:pt x="33" y="404"/>
                </a:cubicBezTo>
                <a:cubicBezTo>
                  <a:pt x="50" y="356"/>
                  <a:pt x="87" y="317"/>
                  <a:pt x="135" y="299"/>
                </a:cubicBezTo>
                <a:cubicBezTo>
                  <a:pt x="129" y="294"/>
                  <a:pt x="123" y="288"/>
                  <a:pt x="117" y="281"/>
                </a:cubicBezTo>
                <a:cubicBezTo>
                  <a:pt x="48" y="312"/>
                  <a:pt x="0" y="380"/>
                  <a:pt x="0" y="460"/>
                </a:cubicBezTo>
                <a:cubicBezTo>
                  <a:pt x="0" y="568"/>
                  <a:pt x="88" y="656"/>
                  <a:pt x="196" y="656"/>
                </a:cubicBezTo>
                <a:cubicBezTo>
                  <a:pt x="304" y="656"/>
                  <a:pt x="392" y="568"/>
                  <a:pt x="392" y="460"/>
                </a:cubicBezTo>
                <a:cubicBezTo>
                  <a:pt x="392" y="380"/>
                  <a:pt x="344" y="311"/>
                  <a:pt x="275" y="281"/>
                </a:cubicBezTo>
                <a:close/>
                <a:moveTo>
                  <a:pt x="312" y="588"/>
                </a:moveTo>
                <a:cubicBezTo>
                  <a:pt x="295" y="572"/>
                  <a:pt x="295" y="572"/>
                  <a:pt x="295" y="572"/>
                </a:cubicBezTo>
                <a:cubicBezTo>
                  <a:pt x="292" y="568"/>
                  <a:pt x="287" y="567"/>
                  <a:pt x="282" y="569"/>
                </a:cubicBezTo>
                <a:cubicBezTo>
                  <a:pt x="245" y="585"/>
                  <a:pt x="245" y="585"/>
                  <a:pt x="245" y="585"/>
                </a:cubicBezTo>
                <a:cubicBezTo>
                  <a:pt x="245" y="547"/>
                  <a:pt x="245" y="547"/>
                  <a:pt x="245" y="547"/>
                </a:cubicBezTo>
                <a:cubicBezTo>
                  <a:pt x="300" y="524"/>
                  <a:pt x="300" y="524"/>
                  <a:pt x="300" y="524"/>
                </a:cubicBezTo>
                <a:cubicBezTo>
                  <a:pt x="334" y="558"/>
                  <a:pt x="334" y="558"/>
                  <a:pt x="334" y="558"/>
                </a:cubicBezTo>
                <a:cubicBezTo>
                  <a:pt x="335" y="559"/>
                  <a:pt x="336" y="559"/>
                  <a:pt x="337" y="560"/>
                </a:cubicBezTo>
                <a:cubicBezTo>
                  <a:pt x="329" y="570"/>
                  <a:pt x="321" y="580"/>
                  <a:pt x="312" y="588"/>
                </a:cubicBezTo>
                <a:close/>
                <a:moveTo>
                  <a:pt x="311" y="502"/>
                </a:moveTo>
                <a:cubicBezTo>
                  <a:pt x="308" y="498"/>
                  <a:pt x="303" y="497"/>
                  <a:pt x="298" y="499"/>
                </a:cubicBezTo>
                <a:cubicBezTo>
                  <a:pt x="229" y="528"/>
                  <a:pt x="229" y="528"/>
                  <a:pt x="229" y="528"/>
                </a:cubicBezTo>
                <a:cubicBezTo>
                  <a:pt x="224" y="530"/>
                  <a:pt x="222" y="535"/>
                  <a:pt x="222" y="539"/>
                </a:cubicBezTo>
                <a:cubicBezTo>
                  <a:pt x="222" y="603"/>
                  <a:pt x="222" y="603"/>
                  <a:pt x="222" y="603"/>
                </a:cubicBezTo>
                <a:cubicBezTo>
                  <a:pt x="222" y="607"/>
                  <a:pt x="224" y="610"/>
                  <a:pt x="227" y="612"/>
                </a:cubicBezTo>
                <a:cubicBezTo>
                  <a:pt x="229" y="614"/>
                  <a:pt x="231" y="614"/>
                  <a:pt x="233" y="614"/>
                </a:cubicBezTo>
                <a:cubicBezTo>
                  <a:pt x="235" y="614"/>
                  <a:pt x="236" y="614"/>
                  <a:pt x="238" y="613"/>
                </a:cubicBezTo>
                <a:cubicBezTo>
                  <a:pt x="284" y="594"/>
                  <a:pt x="284" y="594"/>
                  <a:pt x="284" y="594"/>
                </a:cubicBezTo>
                <a:cubicBezTo>
                  <a:pt x="293" y="603"/>
                  <a:pt x="293" y="603"/>
                  <a:pt x="293" y="603"/>
                </a:cubicBezTo>
                <a:cubicBezTo>
                  <a:pt x="265" y="622"/>
                  <a:pt x="232" y="633"/>
                  <a:pt x="196" y="633"/>
                </a:cubicBezTo>
                <a:cubicBezTo>
                  <a:pt x="101" y="633"/>
                  <a:pt x="24" y="555"/>
                  <a:pt x="24" y="460"/>
                </a:cubicBezTo>
                <a:cubicBezTo>
                  <a:pt x="24" y="450"/>
                  <a:pt x="25" y="440"/>
                  <a:pt x="26" y="430"/>
                </a:cubicBezTo>
                <a:cubicBezTo>
                  <a:pt x="55" y="459"/>
                  <a:pt x="55" y="459"/>
                  <a:pt x="55" y="459"/>
                </a:cubicBezTo>
                <a:cubicBezTo>
                  <a:pt x="59" y="463"/>
                  <a:pt x="67" y="463"/>
                  <a:pt x="71" y="459"/>
                </a:cubicBezTo>
                <a:cubicBezTo>
                  <a:pt x="103" y="427"/>
                  <a:pt x="103" y="427"/>
                  <a:pt x="103" y="427"/>
                </a:cubicBezTo>
                <a:cubicBezTo>
                  <a:pt x="108" y="422"/>
                  <a:pt x="108" y="415"/>
                  <a:pt x="103" y="410"/>
                </a:cubicBezTo>
                <a:cubicBezTo>
                  <a:pt x="98" y="405"/>
                  <a:pt x="98" y="405"/>
                  <a:pt x="98" y="405"/>
                </a:cubicBezTo>
                <a:cubicBezTo>
                  <a:pt x="101" y="405"/>
                  <a:pt x="101" y="405"/>
                  <a:pt x="101" y="405"/>
                </a:cubicBezTo>
                <a:cubicBezTo>
                  <a:pt x="159" y="463"/>
                  <a:pt x="159" y="463"/>
                  <a:pt x="159" y="463"/>
                </a:cubicBezTo>
                <a:cubicBezTo>
                  <a:pt x="161" y="465"/>
                  <a:pt x="164" y="467"/>
                  <a:pt x="167" y="467"/>
                </a:cubicBezTo>
                <a:cubicBezTo>
                  <a:pt x="170" y="467"/>
                  <a:pt x="173" y="465"/>
                  <a:pt x="176" y="463"/>
                </a:cubicBezTo>
                <a:cubicBezTo>
                  <a:pt x="197" y="442"/>
                  <a:pt x="197" y="442"/>
                  <a:pt x="197" y="442"/>
                </a:cubicBezTo>
                <a:cubicBezTo>
                  <a:pt x="222" y="467"/>
                  <a:pt x="222" y="467"/>
                  <a:pt x="222" y="467"/>
                </a:cubicBezTo>
                <a:cubicBezTo>
                  <a:pt x="225" y="469"/>
                  <a:pt x="227" y="470"/>
                  <a:pt x="230" y="470"/>
                </a:cubicBezTo>
                <a:cubicBezTo>
                  <a:pt x="233" y="470"/>
                  <a:pt x="236" y="469"/>
                  <a:pt x="239" y="467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96" y="410"/>
                  <a:pt x="297" y="407"/>
                  <a:pt x="297" y="403"/>
                </a:cubicBezTo>
                <a:cubicBezTo>
                  <a:pt x="297" y="363"/>
                  <a:pt x="297" y="363"/>
                  <a:pt x="297" y="363"/>
                </a:cubicBezTo>
                <a:cubicBezTo>
                  <a:pt x="320" y="340"/>
                  <a:pt x="320" y="340"/>
                  <a:pt x="320" y="340"/>
                </a:cubicBezTo>
                <a:cubicBezTo>
                  <a:pt x="350" y="372"/>
                  <a:pt x="369" y="414"/>
                  <a:pt x="369" y="460"/>
                </a:cubicBezTo>
                <a:cubicBezTo>
                  <a:pt x="369" y="489"/>
                  <a:pt x="361" y="516"/>
                  <a:pt x="349" y="540"/>
                </a:cubicBezTo>
                <a:lnTo>
                  <a:pt x="311" y="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8" name="Freeform 11"/>
          <p:cNvSpPr>
            <a:spLocks noEditPoints="1"/>
          </p:cNvSpPr>
          <p:nvPr/>
        </p:nvSpPr>
        <p:spPr bwMode="auto">
          <a:xfrm>
            <a:off x="3864409" y="2751983"/>
            <a:ext cx="496064" cy="354876"/>
          </a:xfrm>
          <a:custGeom>
            <a:avLst/>
            <a:gdLst>
              <a:gd name="T0" fmla="*/ 458 w 597"/>
              <a:gd name="T1" fmla="*/ 5 h 426"/>
              <a:gd name="T2" fmla="*/ 341 w 597"/>
              <a:gd name="T3" fmla="*/ 63 h 426"/>
              <a:gd name="T4" fmla="*/ 223 w 597"/>
              <a:gd name="T5" fmla="*/ 72 h 426"/>
              <a:gd name="T6" fmla="*/ 142 w 597"/>
              <a:gd name="T7" fmla="*/ 6 h 426"/>
              <a:gd name="T8" fmla="*/ 4 w 597"/>
              <a:gd name="T9" fmla="*/ 161 h 426"/>
              <a:gd name="T10" fmla="*/ 82 w 597"/>
              <a:gd name="T11" fmla="*/ 223 h 426"/>
              <a:gd name="T12" fmla="*/ 112 w 597"/>
              <a:gd name="T13" fmla="*/ 243 h 426"/>
              <a:gd name="T14" fmla="*/ 128 w 597"/>
              <a:gd name="T15" fmla="*/ 305 h 426"/>
              <a:gd name="T16" fmla="*/ 163 w 597"/>
              <a:gd name="T17" fmla="*/ 353 h 426"/>
              <a:gd name="T18" fmla="*/ 216 w 597"/>
              <a:gd name="T19" fmla="*/ 379 h 426"/>
              <a:gd name="T20" fmla="*/ 280 w 597"/>
              <a:gd name="T21" fmla="*/ 396 h 426"/>
              <a:gd name="T22" fmla="*/ 336 w 597"/>
              <a:gd name="T23" fmla="*/ 426 h 426"/>
              <a:gd name="T24" fmla="*/ 372 w 597"/>
              <a:gd name="T25" fmla="*/ 394 h 426"/>
              <a:gd name="T26" fmla="*/ 403 w 597"/>
              <a:gd name="T27" fmla="*/ 383 h 426"/>
              <a:gd name="T28" fmla="*/ 442 w 597"/>
              <a:gd name="T29" fmla="*/ 301 h 426"/>
              <a:gd name="T30" fmla="*/ 505 w 597"/>
              <a:gd name="T31" fmla="*/ 193 h 426"/>
              <a:gd name="T32" fmla="*/ 530 w 597"/>
              <a:gd name="T33" fmla="*/ 201 h 426"/>
              <a:gd name="T34" fmla="*/ 29 w 597"/>
              <a:gd name="T35" fmla="*/ 153 h 426"/>
              <a:gd name="T36" fmla="*/ 74 w 597"/>
              <a:gd name="T37" fmla="*/ 198 h 426"/>
              <a:gd name="T38" fmla="*/ 125 w 597"/>
              <a:gd name="T39" fmla="*/ 270 h 426"/>
              <a:gd name="T40" fmla="*/ 157 w 597"/>
              <a:gd name="T41" fmla="*/ 238 h 426"/>
              <a:gd name="T42" fmla="*/ 167 w 597"/>
              <a:gd name="T43" fmla="*/ 260 h 426"/>
              <a:gd name="T44" fmla="*/ 154 w 597"/>
              <a:gd name="T45" fmla="*/ 326 h 426"/>
              <a:gd name="T46" fmla="*/ 166 w 597"/>
              <a:gd name="T47" fmla="*/ 295 h 426"/>
              <a:gd name="T48" fmla="*/ 183 w 597"/>
              <a:gd name="T49" fmla="*/ 277 h 426"/>
              <a:gd name="T50" fmla="*/ 203 w 597"/>
              <a:gd name="T51" fmla="*/ 295 h 426"/>
              <a:gd name="T52" fmla="*/ 218 w 597"/>
              <a:gd name="T53" fmla="*/ 352 h 426"/>
              <a:gd name="T54" fmla="*/ 198 w 597"/>
              <a:gd name="T55" fmla="*/ 334 h 426"/>
              <a:gd name="T56" fmla="*/ 244 w 597"/>
              <a:gd name="T57" fmla="*/ 321 h 426"/>
              <a:gd name="T58" fmla="*/ 243 w 597"/>
              <a:gd name="T59" fmla="*/ 380 h 426"/>
              <a:gd name="T60" fmla="*/ 257 w 597"/>
              <a:gd name="T61" fmla="*/ 347 h 426"/>
              <a:gd name="T62" fmla="*/ 276 w 597"/>
              <a:gd name="T63" fmla="*/ 365 h 426"/>
              <a:gd name="T64" fmla="*/ 421 w 597"/>
              <a:gd name="T65" fmla="*/ 330 h 426"/>
              <a:gd name="T66" fmla="*/ 401 w 597"/>
              <a:gd name="T67" fmla="*/ 330 h 426"/>
              <a:gd name="T68" fmla="*/ 346 w 597"/>
              <a:gd name="T69" fmla="*/ 291 h 426"/>
              <a:gd name="T70" fmla="*/ 385 w 597"/>
              <a:gd name="T71" fmla="*/ 366 h 426"/>
              <a:gd name="T72" fmla="*/ 366 w 597"/>
              <a:gd name="T73" fmla="*/ 367 h 426"/>
              <a:gd name="T74" fmla="*/ 321 w 597"/>
              <a:gd name="T75" fmla="*/ 356 h 426"/>
              <a:gd name="T76" fmla="*/ 345 w 597"/>
              <a:gd name="T77" fmla="*/ 398 h 426"/>
              <a:gd name="T78" fmla="*/ 300 w 597"/>
              <a:gd name="T79" fmla="*/ 373 h 426"/>
              <a:gd name="T80" fmla="*/ 267 w 597"/>
              <a:gd name="T81" fmla="*/ 319 h 426"/>
              <a:gd name="T82" fmla="*/ 219 w 597"/>
              <a:gd name="T83" fmla="*/ 259 h 426"/>
              <a:gd name="T84" fmla="*/ 131 w 597"/>
              <a:gd name="T85" fmla="*/ 224 h 426"/>
              <a:gd name="T86" fmla="*/ 215 w 597"/>
              <a:gd name="T87" fmla="*/ 97 h 426"/>
              <a:gd name="T88" fmla="*/ 218 w 597"/>
              <a:gd name="T89" fmla="*/ 153 h 426"/>
              <a:gd name="T90" fmla="*/ 271 w 597"/>
              <a:gd name="T91" fmla="*/ 205 h 426"/>
              <a:gd name="T92" fmla="*/ 436 w 597"/>
              <a:gd name="T93" fmla="*/ 256 h 426"/>
              <a:gd name="T94" fmla="*/ 428 w 597"/>
              <a:gd name="T95" fmla="*/ 279 h 426"/>
              <a:gd name="T96" fmla="*/ 391 w 597"/>
              <a:gd name="T97" fmla="*/ 248 h 426"/>
              <a:gd name="T98" fmla="*/ 420 w 597"/>
              <a:gd name="T99" fmla="*/ 311 h 426"/>
              <a:gd name="T100" fmla="*/ 355 w 597"/>
              <a:gd name="T101" fmla="*/ 140 h 426"/>
              <a:gd name="T102" fmla="*/ 235 w 597"/>
              <a:gd name="T103" fmla="*/ 189 h 426"/>
              <a:gd name="T104" fmla="*/ 300 w 597"/>
              <a:gd name="T105" fmla="*/ 104 h 426"/>
              <a:gd name="T106" fmla="*/ 400 w 597"/>
              <a:gd name="T107" fmla="*/ 88 h 426"/>
              <a:gd name="T108" fmla="*/ 522 w 597"/>
              <a:gd name="T109" fmla="*/ 176 h 426"/>
              <a:gd name="T110" fmla="*/ 567 w 597"/>
              <a:gd name="T111" fmla="*/ 13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7" h="426">
                <a:moveTo>
                  <a:pt x="592" y="122"/>
                </a:moveTo>
                <a:cubicBezTo>
                  <a:pt x="474" y="5"/>
                  <a:pt x="474" y="5"/>
                  <a:pt x="474" y="5"/>
                </a:cubicBezTo>
                <a:cubicBezTo>
                  <a:pt x="470" y="0"/>
                  <a:pt x="462" y="0"/>
                  <a:pt x="458" y="5"/>
                </a:cubicBezTo>
                <a:cubicBezTo>
                  <a:pt x="399" y="64"/>
                  <a:pt x="399" y="64"/>
                  <a:pt x="399" y="64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23" y="63"/>
                  <a:pt x="306" y="69"/>
                  <a:pt x="293" y="79"/>
                </a:cubicBezTo>
                <a:cubicBezTo>
                  <a:pt x="274" y="61"/>
                  <a:pt x="245" y="59"/>
                  <a:pt x="224" y="73"/>
                </a:cubicBezTo>
                <a:cubicBezTo>
                  <a:pt x="223" y="72"/>
                  <a:pt x="223" y="72"/>
                  <a:pt x="223" y="72"/>
                </a:cubicBezTo>
                <a:cubicBezTo>
                  <a:pt x="223" y="71"/>
                  <a:pt x="222" y="69"/>
                  <a:pt x="221" y="68"/>
                </a:cubicBezTo>
                <a:cubicBezTo>
                  <a:pt x="159" y="6"/>
                  <a:pt x="159" y="6"/>
                  <a:pt x="159" y="6"/>
                </a:cubicBezTo>
                <a:cubicBezTo>
                  <a:pt x="154" y="1"/>
                  <a:pt x="147" y="1"/>
                  <a:pt x="142" y="6"/>
                </a:cubicBezTo>
                <a:cubicBezTo>
                  <a:pt x="4" y="144"/>
                  <a:pt x="4" y="144"/>
                  <a:pt x="4" y="144"/>
                </a:cubicBezTo>
                <a:cubicBezTo>
                  <a:pt x="1" y="147"/>
                  <a:pt x="0" y="150"/>
                  <a:pt x="0" y="153"/>
                </a:cubicBezTo>
                <a:cubicBezTo>
                  <a:pt x="0" y="156"/>
                  <a:pt x="1" y="159"/>
                  <a:pt x="4" y="161"/>
                </a:cubicBezTo>
                <a:cubicBezTo>
                  <a:pt x="65" y="223"/>
                  <a:pt x="65" y="223"/>
                  <a:pt x="65" y="223"/>
                </a:cubicBezTo>
                <a:cubicBezTo>
                  <a:pt x="68" y="225"/>
                  <a:pt x="71" y="227"/>
                  <a:pt x="74" y="227"/>
                </a:cubicBezTo>
                <a:cubicBezTo>
                  <a:pt x="77" y="227"/>
                  <a:pt x="80" y="225"/>
                  <a:pt x="82" y="223"/>
                </a:cubicBezTo>
                <a:cubicBezTo>
                  <a:pt x="90" y="216"/>
                  <a:pt x="90" y="216"/>
                  <a:pt x="90" y="216"/>
                </a:cubicBezTo>
                <a:cubicBezTo>
                  <a:pt x="114" y="241"/>
                  <a:pt x="114" y="241"/>
                  <a:pt x="114" y="241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05" y="250"/>
                  <a:pt x="101" y="260"/>
                  <a:pt x="101" y="270"/>
                </a:cubicBezTo>
                <a:cubicBezTo>
                  <a:pt x="101" y="280"/>
                  <a:pt x="105" y="290"/>
                  <a:pt x="113" y="297"/>
                </a:cubicBezTo>
                <a:cubicBezTo>
                  <a:pt x="117" y="301"/>
                  <a:pt x="122" y="303"/>
                  <a:pt x="128" y="305"/>
                </a:cubicBezTo>
                <a:cubicBezTo>
                  <a:pt x="126" y="309"/>
                  <a:pt x="126" y="313"/>
                  <a:pt x="126" y="317"/>
                </a:cubicBezTo>
                <a:cubicBezTo>
                  <a:pt x="126" y="327"/>
                  <a:pt x="130" y="336"/>
                  <a:pt x="138" y="343"/>
                </a:cubicBezTo>
                <a:cubicBezTo>
                  <a:pt x="145" y="350"/>
                  <a:pt x="154" y="353"/>
                  <a:pt x="163" y="353"/>
                </a:cubicBezTo>
                <a:cubicBezTo>
                  <a:pt x="166" y="353"/>
                  <a:pt x="169" y="353"/>
                  <a:pt x="171" y="352"/>
                </a:cubicBezTo>
                <a:cubicBezTo>
                  <a:pt x="173" y="359"/>
                  <a:pt x="177" y="366"/>
                  <a:pt x="182" y="371"/>
                </a:cubicBezTo>
                <a:cubicBezTo>
                  <a:pt x="191" y="380"/>
                  <a:pt x="204" y="382"/>
                  <a:pt x="216" y="379"/>
                </a:cubicBezTo>
                <a:cubicBezTo>
                  <a:pt x="218" y="386"/>
                  <a:pt x="222" y="392"/>
                  <a:pt x="227" y="397"/>
                </a:cubicBezTo>
                <a:cubicBezTo>
                  <a:pt x="234" y="404"/>
                  <a:pt x="243" y="407"/>
                  <a:pt x="252" y="407"/>
                </a:cubicBezTo>
                <a:cubicBezTo>
                  <a:pt x="262" y="407"/>
                  <a:pt x="272" y="403"/>
                  <a:pt x="280" y="396"/>
                </a:cubicBezTo>
                <a:cubicBezTo>
                  <a:pt x="285" y="391"/>
                  <a:pt x="285" y="391"/>
                  <a:pt x="285" y="391"/>
                </a:cubicBezTo>
                <a:cubicBezTo>
                  <a:pt x="309" y="415"/>
                  <a:pt x="309" y="415"/>
                  <a:pt x="309" y="415"/>
                </a:cubicBezTo>
                <a:cubicBezTo>
                  <a:pt x="316" y="422"/>
                  <a:pt x="326" y="426"/>
                  <a:pt x="336" y="426"/>
                </a:cubicBezTo>
                <a:cubicBezTo>
                  <a:pt x="336" y="426"/>
                  <a:pt x="336" y="426"/>
                  <a:pt x="336" y="426"/>
                </a:cubicBezTo>
                <a:cubicBezTo>
                  <a:pt x="346" y="426"/>
                  <a:pt x="356" y="422"/>
                  <a:pt x="363" y="415"/>
                </a:cubicBezTo>
                <a:cubicBezTo>
                  <a:pt x="368" y="409"/>
                  <a:pt x="371" y="402"/>
                  <a:pt x="372" y="394"/>
                </a:cubicBezTo>
                <a:cubicBezTo>
                  <a:pt x="373" y="394"/>
                  <a:pt x="374" y="394"/>
                  <a:pt x="375" y="394"/>
                </a:cubicBezTo>
                <a:cubicBezTo>
                  <a:pt x="376" y="394"/>
                  <a:pt x="376" y="394"/>
                  <a:pt x="376" y="394"/>
                </a:cubicBezTo>
                <a:cubicBezTo>
                  <a:pt x="386" y="394"/>
                  <a:pt x="396" y="390"/>
                  <a:pt x="403" y="383"/>
                </a:cubicBezTo>
                <a:cubicBezTo>
                  <a:pt x="409" y="376"/>
                  <a:pt x="412" y="367"/>
                  <a:pt x="412" y="359"/>
                </a:cubicBezTo>
                <a:cubicBezTo>
                  <a:pt x="422" y="358"/>
                  <a:pt x="432" y="354"/>
                  <a:pt x="438" y="347"/>
                </a:cubicBezTo>
                <a:cubicBezTo>
                  <a:pt x="450" y="334"/>
                  <a:pt x="451" y="315"/>
                  <a:pt x="442" y="301"/>
                </a:cubicBezTo>
                <a:cubicBezTo>
                  <a:pt x="447" y="299"/>
                  <a:pt x="451" y="296"/>
                  <a:pt x="455" y="292"/>
                </a:cubicBezTo>
                <a:cubicBezTo>
                  <a:pt x="468" y="278"/>
                  <a:pt x="468" y="257"/>
                  <a:pt x="456" y="242"/>
                </a:cubicBezTo>
                <a:cubicBezTo>
                  <a:pt x="505" y="193"/>
                  <a:pt x="505" y="193"/>
                  <a:pt x="505" y="193"/>
                </a:cubicBezTo>
                <a:cubicBezTo>
                  <a:pt x="513" y="201"/>
                  <a:pt x="513" y="201"/>
                  <a:pt x="513" y="201"/>
                </a:cubicBezTo>
                <a:cubicBezTo>
                  <a:pt x="516" y="203"/>
                  <a:pt x="519" y="205"/>
                  <a:pt x="522" y="205"/>
                </a:cubicBezTo>
                <a:cubicBezTo>
                  <a:pt x="525" y="205"/>
                  <a:pt x="528" y="203"/>
                  <a:pt x="530" y="201"/>
                </a:cubicBezTo>
                <a:cubicBezTo>
                  <a:pt x="592" y="139"/>
                  <a:pt x="592" y="139"/>
                  <a:pt x="592" y="139"/>
                </a:cubicBezTo>
                <a:cubicBezTo>
                  <a:pt x="597" y="135"/>
                  <a:pt x="597" y="127"/>
                  <a:pt x="592" y="122"/>
                </a:cubicBezTo>
                <a:close/>
                <a:moveTo>
                  <a:pt x="29" y="153"/>
                </a:moveTo>
                <a:cubicBezTo>
                  <a:pt x="150" y="32"/>
                  <a:pt x="150" y="32"/>
                  <a:pt x="150" y="32"/>
                </a:cubicBezTo>
                <a:cubicBezTo>
                  <a:pt x="195" y="76"/>
                  <a:pt x="195" y="76"/>
                  <a:pt x="195" y="76"/>
                </a:cubicBezTo>
                <a:cubicBezTo>
                  <a:pt x="74" y="198"/>
                  <a:pt x="74" y="198"/>
                  <a:pt x="74" y="198"/>
                </a:cubicBezTo>
                <a:lnTo>
                  <a:pt x="29" y="153"/>
                </a:lnTo>
                <a:close/>
                <a:moveTo>
                  <a:pt x="129" y="279"/>
                </a:moveTo>
                <a:cubicBezTo>
                  <a:pt x="127" y="277"/>
                  <a:pt x="125" y="273"/>
                  <a:pt x="125" y="270"/>
                </a:cubicBezTo>
                <a:cubicBezTo>
                  <a:pt x="125" y="266"/>
                  <a:pt x="126" y="263"/>
                  <a:pt x="129" y="260"/>
                </a:cubicBezTo>
                <a:cubicBezTo>
                  <a:pt x="147" y="242"/>
                  <a:pt x="147" y="242"/>
                  <a:pt x="147" y="242"/>
                </a:cubicBezTo>
                <a:cubicBezTo>
                  <a:pt x="150" y="239"/>
                  <a:pt x="154" y="238"/>
                  <a:pt x="157" y="238"/>
                </a:cubicBezTo>
                <a:cubicBezTo>
                  <a:pt x="161" y="238"/>
                  <a:pt x="164" y="239"/>
                  <a:pt x="166" y="241"/>
                </a:cubicBezTo>
                <a:cubicBezTo>
                  <a:pt x="169" y="244"/>
                  <a:pt x="170" y="247"/>
                  <a:pt x="170" y="251"/>
                </a:cubicBezTo>
                <a:cubicBezTo>
                  <a:pt x="170" y="254"/>
                  <a:pt x="169" y="258"/>
                  <a:pt x="167" y="260"/>
                </a:cubicBezTo>
                <a:cubicBezTo>
                  <a:pt x="149" y="278"/>
                  <a:pt x="149" y="278"/>
                  <a:pt x="149" y="278"/>
                </a:cubicBezTo>
                <a:cubicBezTo>
                  <a:pt x="143" y="284"/>
                  <a:pt x="134" y="284"/>
                  <a:pt x="129" y="279"/>
                </a:cubicBezTo>
                <a:close/>
                <a:moveTo>
                  <a:pt x="154" y="326"/>
                </a:moveTo>
                <a:cubicBezTo>
                  <a:pt x="152" y="323"/>
                  <a:pt x="150" y="320"/>
                  <a:pt x="150" y="316"/>
                </a:cubicBezTo>
                <a:cubicBezTo>
                  <a:pt x="150" y="313"/>
                  <a:pt x="151" y="309"/>
                  <a:pt x="154" y="307"/>
                </a:cubicBezTo>
                <a:cubicBezTo>
                  <a:pt x="166" y="295"/>
                  <a:pt x="166" y="295"/>
                  <a:pt x="166" y="295"/>
                </a:cubicBezTo>
                <a:cubicBezTo>
                  <a:pt x="166" y="295"/>
                  <a:pt x="166" y="295"/>
                  <a:pt x="166" y="295"/>
                </a:cubicBezTo>
                <a:cubicBezTo>
                  <a:pt x="166" y="295"/>
                  <a:pt x="166" y="295"/>
                  <a:pt x="166" y="295"/>
                </a:cubicBezTo>
                <a:cubicBezTo>
                  <a:pt x="183" y="277"/>
                  <a:pt x="183" y="277"/>
                  <a:pt x="183" y="277"/>
                </a:cubicBezTo>
                <a:cubicBezTo>
                  <a:pt x="189" y="272"/>
                  <a:pt x="198" y="271"/>
                  <a:pt x="203" y="276"/>
                </a:cubicBezTo>
                <a:cubicBezTo>
                  <a:pt x="205" y="279"/>
                  <a:pt x="207" y="282"/>
                  <a:pt x="207" y="286"/>
                </a:cubicBezTo>
                <a:cubicBezTo>
                  <a:pt x="207" y="289"/>
                  <a:pt x="206" y="293"/>
                  <a:pt x="203" y="295"/>
                </a:cubicBezTo>
                <a:cubicBezTo>
                  <a:pt x="173" y="325"/>
                  <a:pt x="173" y="325"/>
                  <a:pt x="173" y="325"/>
                </a:cubicBezTo>
                <a:cubicBezTo>
                  <a:pt x="168" y="330"/>
                  <a:pt x="159" y="331"/>
                  <a:pt x="154" y="326"/>
                </a:cubicBezTo>
                <a:close/>
                <a:moveTo>
                  <a:pt x="218" y="352"/>
                </a:moveTo>
                <a:cubicBezTo>
                  <a:pt x="212" y="358"/>
                  <a:pt x="204" y="358"/>
                  <a:pt x="198" y="353"/>
                </a:cubicBezTo>
                <a:cubicBezTo>
                  <a:pt x="196" y="351"/>
                  <a:pt x="194" y="347"/>
                  <a:pt x="194" y="344"/>
                </a:cubicBezTo>
                <a:cubicBezTo>
                  <a:pt x="194" y="340"/>
                  <a:pt x="196" y="337"/>
                  <a:pt x="198" y="334"/>
                </a:cubicBezTo>
                <a:cubicBezTo>
                  <a:pt x="220" y="312"/>
                  <a:pt x="220" y="312"/>
                  <a:pt x="220" y="312"/>
                </a:cubicBezTo>
                <a:cubicBezTo>
                  <a:pt x="226" y="307"/>
                  <a:pt x="234" y="306"/>
                  <a:pt x="239" y="311"/>
                </a:cubicBezTo>
                <a:cubicBezTo>
                  <a:pt x="242" y="314"/>
                  <a:pt x="244" y="317"/>
                  <a:pt x="244" y="321"/>
                </a:cubicBezTo>
                <a:cubicBezTo>
                  <a:pt x="244" y="324"/>
                  <a:pt x="242" y="328"/>
                  <a:pt x="240" y="330"/>
                </a:cubicBezTo>
                <a:lnTo>
                  <a:pt x="218" y="352"/>
                </a:lnTo>
                <a:close/>
                <a:moveTo>
                  <a:pt x="243" y="380"/>
                </a:moveTo>
                <a:cubicBezTo>
                  <a:pt x="241" y="377"/>
                  <a:pt x="239" y="374"/>
                  <a:pt x="239" y="370"/>
                </a:cubicBezTo>
                <a:cubicBezTo>
                  <a:pt x="239" y="367"/>
                  <a:pt x="241" y="363"/>
                  <a:pt x="243" y="361"/>
                </a:cubicBezTo>
                <a:cubicBezTo>
                  <a:pt x="257" y="347"/>
                  <a:pt x="257" y="347"/>
                  <a:pt x="257" y="347"/>
                </a:cubicBezTo>
                <a:cubicBezTo>
                  <a:pt x="262" y="342"/>
                  <a:pt x="271" y="341"/>
                  <a:pt x="276" y="346"/>
                </a:cubicBezTo>
                <a:cubicBezTo>
                  <a:pt x="279" y="349"/>
                  <a:pt x="280" y="352"/>
                  <a:pt x="280" y="356"/>
                </a:cubicBezTo>
                <a:cubicBezTo>
                  <a:pt x="280" y="359"/>
                  <a:pt x="279" y="363"/>
                  <a:pt x="276" y="365"/>
                </a:cubicBezTo>
                <a:cubicBezTo>
                  <a:pt x="263" y="379"/>
                  <a:pt x="263" y="379"/>
                  <a:pt x="263" y="379"/>
                </a:cubicBezTo>
                <a:cubicBezTo>
                  <a:pt x="257" y="384"/>
                  <a:pt x="249" y="385"/>
                  <a:pt x="243" y="380"/>
                </a:cubicBezTo>
                <a:close/>
                <a:moveTo>
                  <a:pt x="421" y="330"/>
                </a:moveTo>
                <a:cubicBezTo>
                  <a:pt x="418" y="333"/>
                  <a:pt x="415" y="335"/>
                  <a:pt x="411" y="335"/>
                </a:cubicBezTo>
                <a:cubicBezTo>
                  <a:pt x="408" y="335"/>
                  <a:pt x="404" y="333"/>
                  <a:pt x="402" y="331"/>
                </a:cubicBezTo>
                <a:cubicBezTo>
                  <a:pt x="401" y="330"/>
                  <a:pt x="401" y="330"/>
                  <a:pt x="401" y="330"/>
                </a:cubicBezTo>
                <a:cubicBezTo>
                  <a:pt x="401" y="330"/>
                  <a:pt x="401" y="330"/>
                  <a:pt x="401" y="330"/>
                </a:cubicBezTo>
                <a:cubicBezTo>
                  <a:pt x="363" y="291"/>
                  <a:pt x="363" y="291"/>
                  <a:pt x="363" y="291"/>
                </a:cubicBezTo>
                <a:cubicBezTo>
                  <a:pt x="358" y="287"/>
                  <a:pt x="350" y="287"/>
                  <a:pt x="346" y="291"/>
                </a:cubicBezTo>
                <a:cubicBezTo>
                  <a:pt x="341" y="296"/>
                  <a:pt x="341" y="304"/>
                  <a:pt x="346" y="308"/>
                </a:cubicBezTo>
                <a:cubicBezTo>
                  <a:pt x="384" y="347"/>
                  <a:pt x="384" y="347"/>
                  <a:pt x="384" y="347"/>
                </a:cubicBezTo>
                <a:cubicBezTo>
                  <a:pt x="390" y="352"/>
                  <a:pt x="390" y="361"/>
                  <a:pt x="385" y="366"/>
                </a:cubicBezTo>
                <a:cubicBezTo>
                  <a:pt x="383" y="369"/>
                  <a:pt x="379" y="370"/>
                  <a:pt x="376" y="370"/>
                </a:cubicBezTo>
                <a:cubicBezTo>
                  <a:pt x="372" y="371"/>
                  <a:pt x="369" y="369"/>
                  <a:pt x="366" y="367"/>
                </a:cubicBezTo>
                <a:cubicBezTo>
                  <a:pt x="366" y="367"/>
                  <a:pt x="366" y="367"/>
                  <a:pt x="366" y="367"/>
                </a:cubicBezTo>
                <a:cubicBezTo>
                  <a:pt x="338" y="339"/>
                  <a:pt x="338" y="339"/>
                  <a:pt x="338" y="339"/>
                </a:cubicBezTo>
                <a:cubicBezTo>
                  <a:pt x="333" y="334"/>
                  <a:pt x="326" y="334"/>
                  <a:pt x="321" y="339"/>
                </a:cubicBezTo>
                <a:cubicBezTo>
                  <a:pt x="316" y="343"/>
                  <a:pt x="316" y="351"/>
                  <a:pt x="321" y="356"/>
                </a:cubicBezTo>
                <a:cubicBezTo>
                  <a:pt x="344" y="379"/>
                  <a:pt x="344" y="379"/>
                  <a:pt x="344" y="379"/>
                </a:cubicBezTo>
                <a:cubicBezTo>
                  <a:pt x="344" y="379"/>
                  <a:pt x="344" y="379"/>
                  <a:pt x="344" y="379"/>
                </a:cubicBezTo>
                <a:cubicBezTo>
                  <a:pt x="350" y="384"/>
                  <a:pt x="350" y="393"/>
                  <a:pt x="345" y="398"/>
                </a:cubicBezTo>
                <a:cubicBezTo>
                  <a:pt x="343" y="401"/>
                  <a:pt x="339" y="402"/>
                  <a:pt x="336" y="402"/>
                </a:cubicBezTo>
                <a:cubicBezTo>
                  <a:pt x="332" y="402"/>
                  <a:pt x="329" y="401"/>
                  <a:pt x="326" y="398"/>
                </a:cubicBezTo>
                <a:cubicBezTo>
                  <a:pt x="300" y="373"/>
                  <a:pt x="300" y="373"/>
                  <a:pt x="300" y="373"/>
                </a:cubicBezTo>
                <a:cubicBezTo>
                  <a:pt x="303" y="367"/>
                  <a:pt x="304" y="361"/>
                  <a:pt x="304" y="355"/>
                </a:cubicBezTo>
                <a:cubicBezTo>
                  <a:pt x="304" y="345"/>
                  <a:pt x="300" y="336"/>
                  <a:pt x="292" y="329"/>
                </a:cubicBezTo>
                <a:cubicBezTo>
                  <a:pt x="285" y="322"/>
                  <a:pt x="277" y="319"/>
                  <a:pt x="267" y="319"/>
                </a:cubicBezTo>
                <a:cubicBezTo>
                  <a:pt x="267" y="309"/>
                  <a:pt x="263" y="300"/>
                  <a:pt x="256" y="294"/>
                </a:cubicBezTo>
                <a:cubicBezTo>
                  <a:pt x="249" y="287"/>
                  <a:pt x="240" y="284"/>
                  <a:pt x="231" y="284"/>
                </a:cubicBezTo>
                <a:cubicBezTo>
                  <a:pt x="230" y="274"/>
                  <a:pt x="226" y="265"/>
                  <a:pt x="219" y="259"/>
                </a:cubicBezTo>
                <a:cubicBezTo>
                  <a:pt x="212" y="252"/>
                  <a:pt x="203" y="249"/>
                  <a:pt x="194" y="249"/>
                </a:cubicBezTo>
                <a:cubicBezTo>
                  <a:pt x="194" y="239"/>
                  <a:pt x="190" y="230"/>
                  <a:pt x="183" y="224"/>
                </a:cubicBezTo>
                <a:cubicBezTo>
                  <a:pt x="169" y="210"/>
                  <a:pt x="146" y="211"/>
                  <a:pt x="131" y="224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211" y="94"/>
                  <a:pt x="211" y="94"/>
                  <a:pt x="211" y="94"/>
                </a:cubicBezTo>
                <a:cubicBezTo>
                  <a:pt x="215" y="97"/>
                  <a:pt x="215" y="97"/>
                  <a:pt x="215" y="97"/>
                </a:cubicBezTo>
                <a:cubicBezTo>
                  <a:pt x="219" y="102"/>
                  <a:pt x="227" y="102"/>
                  <a:pt x="232" y="97"/>
                </a:cubicBezTo>
                <a:cubicBezTo>
                  <a:pt x="243" y="86"/>
                  <a:pt x="262" y="85"/>
                  <a:pt x="275" y="96"/>
                </a:cubicBezTo>
                <a:cubicBezTo>
                  <a:pt x="218" y="153"/>
                  <a:pt x="218" y="153"/>
                  <a:pt x="218" y="153"/>
                </a:cubicBezTo>
                <a:cubicBezTo>
                  <a:pt x="210" y="160"/>
                  <a:pt x="206" y="170"/>
                  <a:pt x="207" y="180"/>
                </a:cubicBezTo>
                <a:cubicBezTo>
                  <a:pt x="207" y="190"/>
                  <a:pt x="211" y="200"/>
                  <a:pt x="218" y="207"/>
                </a:cubicBezTo>
                <a:cubicBezTo>
                  <a:pt x="233" y="220"/>
                  <a:pt x="257" y="220"/>
                  <a:pt x="271" y="205"/>
                </a:cubicBezTo>
                <a:cubicBezTo>
                  <a:pt x="319" y="157"/>
                  <a:pt x="319" y="157"/>
                  <a:pt x="319" y="157"/>
                </a:cubicBezTo>
                <a:cubicBezTo>
                  <a:pt x="324" y="152"/>
                  <a:pt x="332" y="152"/>
                  <a:pt x="338" y="157"/>
                </a:cubicBezTo>
                <a:cubicBezTo>
                  <a:pt x="436" y="256"/>
                  <a:pt x="436" y="256"/>
                  <a:pt x="436" y="256"/>
                </a:cubicBezTo>
                <a:cubicBezTo>
                  <a:pt x="442" y="261"/>
                  <a:pt x="442" y="270"/>
                  <a:pt x="437" y="275"/>
                </a:cubicBezTo>
                <a:cubicBezTo>
                  <a:pt x="435" y="278"/>
                  <a:pt x="432" y="279"/>
                  <a:pt x="428" y="279"/>
                </a:cubicBezTo>
                <a:cubicBezTo>
                  <a:pt x="428" y="279"/>
                  <a:pt x="428" y="279"/>
                  <a:pt x="428" y="279"/>
                </a:cubicBezTo>
                <a:cubicBezTo>
                  <a:pt x="424" y="279"/>
                  <a:pt x="421" y="278"/>
                  <a:pt x="418" y="276"/>
                </a:cubicBezTo>
                <a:cubicBezTo>
                  <a:pt x="418" y="276"/>
                  <a:pt x="418" y="276"/>
                  <a:pt x="418" y="276"/>
                </a:cubicBezTo>
                <a:cubicBezTo>
                  <a:pt x="391" y="248"/>
                  <a:pt x="391" y="248"/>
                  <a:pt x="391" y="248"/>
                </a:cubicBezTo>
                <a:cubicBezTo>
                  <a:pt x="386" y="243"/>
                  <a:pt x="378" y="243"/>
                  <a:pt x="374" y="248"/>
                </a:cubicBezTo>
                <a:cubicBezTo>
                  <a:pt x="369" y="253"/>
                  <a:pt x="369" y="260"/>
                  <a:pt x="374" y="265"/>
                </a:cubicBezTo>
                <a:cubicBezTo>
                  <a:pt x="420" y="311"/>
                  <a:pt x="420" y="311"/>
                  <a:pt x="420" y="311"/>
                </a:cubicBezTo>
                <a:cubicBezTo>
                  <a:pt x="425" y="317"/>
                  <a:pt x="426" y="325"/>
                  <a:pt x="421" y="330"/>
                </a:cubicBezTo>
                <a:close/>
                <a:moveTo>
                  <a:pt x="439" y="225"/>
                </a:moveTo>
                <a:cubicBezTo>
                  <a:pt x="355" y="140"/>
                  <a:pt x="355" y="140"/>
                  <a:pt x="355" y="140"/>
                </a:cubicBezTo>
                <a:cubicBezTo>
                  <a:pt x="340" y="126"/>
                  <a:pt x="316" y="126"/>
                  <a:pt x="302" y="140"/>
                </a:cubicBezTo>
                <a:cubicBezTo>
                  <a:pt x="254" y="188"/>
                  <a:pt x="254" y="188"/>
                  <a:pt x="254" y="188"/>
                </a:cubicBezTo>
                <a:cubicBezTo>
                  <a:pt x="249" y="193"/>
                  <a:pt x="240" y="194"/>
                  <a:pt x="235" y="189"/>
                </a:cubicBezTo>
                <a:cubicBezTo>
                  <a:pt x="232" y="187"/>
                  <a:pt x="231" y="183"/>
                  <a:pt x="231" y="180"/>
                </a:cubicBezTo>
                <a:cubicBezTo>
                  <a:pt x="231" y="176"/>
                  <a:pt x="232" y="172"/>
                  <a:pt x="235" y="170"/>
                </a:cubicBezTo>
                <a:cubicBezTo>
                  <a:pt x="300" y="104"/>
                  <a:pt x="300" y="104"/>
                  <a:pt x="300" y="104"/>
                </a:cubicBezTo>
                <a:cubicBezTo>
                  <a:pt x="311" y="93"/>
                  <a:pt x="326" y="87"/>
                  <a:pt x="341" y="87"/>
                </a:cubicBezTo>
                <a:cubicBezTo>
                  <a:pt x="341" y="87"/>
                  <a:pt x="341" y="87"/>
                  <a:pt x="341" y="87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488" y="176"/>
                  <a:pt x="488" y="176"/>
                  <a:pt x="488" y="176"/>
                </a:cubicBezTo>
                <a:lnTo>
                  <a:pt x="439" y="225"/>
                </a:lnTo>
                <a:close/>
                <a:moveTo>
                  <a:pt x="522" y="176"/>
                </a:moveTo>
                <a:cubicBezTo>
                  <a:pt x="421" y="75"/>
                  <a:pt x="421" y="75"/>
                  <a:pt x="421" y="75"/>
                </a:cubicBezTo>
                <a:cubicBezTo>
                  <a:pt x="466" y="30"/>
                  <a:pt x="466" y="30"/>
                  <a:pt x="466" y="30"/>
                </a:cubicBezTo>
                <a:cubicBezTo>
                  <a:pt x="567" y="131"/>
                  <a:pt x="567" y="131"/>
                  <a:pt x="567" y="131"/>
                </a:cubicBezTo>
                <a:lnTo>
                  <a:pt x="522" y="1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340879" y="5387647"/>
            <a:ext cx="2840689" cy="468000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Excellence commerciale</a:t>
            </a:r>
            <a:endParaRPr lang="fr-FR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 bwMode="gray">
          <a:xfrm>
            <a:off x="3229709" y="5387647"/>
            <a:ext cx="2841840" cy="468000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Excellence opérationnelle</a:t>
            </a:r>
            <a:endParaRPr lang="fr-FR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Rectangle 20"/>
          <p:cNvSpPr/>
          <p:nvPr/>
        </p:nvSpPr>
        <p:spPr bwMode="gray">
          <a:xfrm>
            <a:off x="6119690" y="5387647"/>
            <a:ext cx="2841841" cy="468000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Century Gothic"/>
                <a:ea typeface="Tahoma" panose="020B0604030504040204" pitchFamily="34" charset="0"/>
                <a:cs typeface="Century Gothic"/>
              </a:rPr>
              <a:t>Responsabilité sociétale d’entreprise</a:t>
            </a:r>
            <a:endParaRPr lang="fr-FR" sz="1200" b="1" dirty="0">
              <a:latin typeface="Century Gothic"/>
              <a:ea typeface="Tahoma" panose="020B0604030504040204" pitchFamily="34" charset="0"/>
              <a:cs typeface="Century Gothic"/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9009670" y="5387647"/>
            <a:ext cx="2841840" cy="468000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Century Gothic"/>
                <a:ea typeface="Tahoma" panose="020B0604030504040204" pitchFamily="34" charset="0"/>
                <a:cs typeface="Century Gothic"/>
              </a:rPr>
              <a:t>Digitalisation</a:t>
            </a:r>
            <a:endParaRPr lang="fr-FR" sz="1200" b="1" dirty="0">
              <a:latin typeface="Century Gothic"/>
              <a:ea typeface="Tahoma" panose="020B0604030504040204" pitchFamily="34" charset="0"/>
              <a:cs typeface="Century Gothic"/>
            </a:endParaRPr>
          </a:p>
        </p:txBody>
      </p:sp>
      <p:pic>
        <p:nvPicPr>
          <p:cNvPr id="23" name="Picture 2" descr="O:\MOMENTYS\PROD\CLIENTS\ARKEMA\2016\16109 05_Présentation Institutionelle_300316\Publishing\Images sources\04042016\nbre de salarié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gray">
          <a:xfrm>
            <a:off x="3224848" y="4226825"/>
            <a:ext cx="2846700" cy="11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caroline\Documents\2016\ARKEMA\MOMENTYS SOURCES\03 21 2016\Images\image34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9009671" y="4226825"/>
            <a:ext cx="2841839" cy="11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39725" y="4226825"/>
            <a:ext cx="2841841" cy="11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graph\Desktop\Visuel mouvement foule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6119691" y="4226825"/>
            <a:ext cx="2841841" cy="11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riangle isocèle 28"/>
          <p:cNvSpPr/>
          <p:nvPr/>
        </p:nvSpPr>
        <p:spPr>
          <a:xfrm>
            <a:off x="360849" y="1002693"/>
            <a:ext cx="11490659" cy="3062430"/>
          </a:xfrm>
          <a:prstGeom prst="triangle">
            <a:avLst/>
          </a:prstGeom>
          <a:ln w="19050" cap="rnd">
            <a:solidFill>
              <a:srgbClr val="37A4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e 29"/>
          <p:cNvGrpSpPr/>
          <p:nvPr/>
        </p:nvGrpSpPr>
        <p:grpSpPr>
          <a:xfrm>
            <a:off x="4503298" y="2295448"/>
            <a:ext cx="3183814" cy="1518080"/>
            <a:chOff x="4503298" y="2127653"/>
            <a:chExt cx="3183814" cy="1518080"/>
          </a:xfrm>
        </p:grpSpPr>
        <p:cxnSp>
          <p:nvCxnSpPr>
            <p:cNvPr id="31" name="Connecteur droit 30"/>
            <p:cNvCxnSpPr/>
            <p:nvPr/>
          </p:nvCxnSpPr>
          <p:spPr>
            <a:xfrm flipV="1">
              <a:off x="6095206" y="2821766"/>
              <a:ext cx="0" cy="823967"/>
            </a:xfrm>
            <a:prstGeom prst="line">
              <a:avLst/>
            </a:prstGeom>
            <a:ln w="6350" cap="rnd">
              <a:solidFill>
                <a:srgbClr val="0A3674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V="1">
              <a:off x="6095205" y="2127653"/>
              <a:ext cx="1591907" cy="694112"/>
            </a:xfrm>
            <a:prstGeom prst="line">
              <a:avLst/>
            </a:prstGeom>
            <a:ln w="6350" cap="rnd">
              <a:solidFill>
                <a:srgbClr val="0A3674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 flipV="1">
              <a:off x="4503298" y="2127653"/>
              <a:ext cx="1591907" cy="694112"/>
            </a:xfrm>
            <a:prstGeom prst="line">
              <a:avLst/>
            </a:prstGeom>
            <a:ln w="6350" cap="rnd">
              <a:solidFill>
                <a:srgbClr val="0A3674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24</a:t>
            </a:fld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agir en industriel responsable</a:t>
            </a:r>
            <a:endParaRPr lang="fr-FR" dirty="0"/>
          </a:p>
        </p:txBody>
      </p:sp>
      <p:sp>
        <p:nvSpPr>
          <p:cNvPr id="22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25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143258" y="4806649"/>
            <a:ext cx="3112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Dimension comportementale</a:t>
            </a:r>
          </a:p>
          <a:p>
            <a:endParaRPr lang="fr-FR" sz="1600" b="1" dirty="0" smtClean="0">
              <a:solidFill>
                <a:srgbClr val="003478"/>
              </a:solidFill>
              <a:latin typeface="Century Gothic" panose="020B0502020202020204" pitchFamily="34" charset="0"/>
            </a:endParaRPr>
          </a:p>
          <a:p>
            <a:r>
              <a:rPr lang="fr-FR" sz="16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Sécurité </a:t>
            </a:r>
            <a:r>
              <a:rPr lang="fr-FR" sz="1600" b="1" dirty="0">
                <a:solidFill>
                  <a:srgbClr val="003478"/>
                </a:solidFill>
                <a:latin typeface="Century Gothic" panose="020B0502020202020204" pitchFamily="34" charset="0"/>
              </a:rPr>
              <a:t>des procédés</a:t>
            </a:r>
            <a:endParaRPr lang="fr-FR" sz="1600" dirty="0">
              <a:solidFill>
                <a:srgbClr val="003478"/>
              </a:solidFill>
              <a:latin typeface="Century Gothic" panose="020B0502020202020204" pitchFamily="34" charset="0"/>
            </a:endParaRPr>
          </a:p>
          <a:p>
            <a:endParaRPr lang="fr-FR" sz="1600" dirty="0" smtClean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286" y="4866574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7" descr="O:\MOMENTYS\Prod\CLIENTS\ARKEMA\2016\16109 06_Présentation Institutionelle_300616\Publishing\Tutoriel\BANQUE D'IMAGES\OK\Flèches\Flèche en pointillés\Fleches_4 Corpo Rouge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730" y="5340880"/>
            <a:ext cx="310517" cy="242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1508874" y="1233956"/>
            <a:ext cx="384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Sécurité</a:t>
            </a:r>
            <a:endParaRPr lang="fr-FR" sz="16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721791" y="1224431"/>
            <a:ext cx="3809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Environnement</a:t>
            </a:r>
            <a:endParaRPr lang="fr-FR" sz="16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DD73006D-E45E-264C-83BF-E8CF5D57BD68}"/>
              </a:ext>
            </a:extLst>
          </p:cNvPr>
          <p:cNvCxnSpPr>
            <a:cxnSpLocks/>
          </p:cNvCxnSpPr>
          <p:nvPr/>
        </p:nvCxnSpPr>
        <p:spPr>
          <a:xfrm>
            <a:off x="7025195" y="1593651"/>
            <a:ext cx="3204000" cy="0"/>
          </a:xfrm>
          <a:prstGeom prst="line">
            <a:avLst/>
          </a:prstGeom>
          <a:ln>
            <a:solidFill>
              <a:srgbClr val="37A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DD73006D-E45E-264C-83BF-E8CF5D57BD68}"/>
              </a:ext>
            </a:extLst>
          </p:cNvPr>
          <p:cNvCxnSpPr>
            <a:cxnSpLocks/>
          </p:cNvCxnSpPr>
          <p:nvPr/>
        </p:nvCxnSpPr>
        <p:spPr>
          <a:xfrm>
            <a:off x="1841071" y="1593651"/>
            <a:ext cx="3204000" cy="0"/>
          </a:xfrm>
          <a:prstGeom prst="line">
            <a:avLst/>
          </a:prstGeom>
          <a:ln>
            <a:solidFill>
              <a:srgbClr val="37A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944550" y="2382570"/>
            <a:ext cx="120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Gaz à effet de serre</a:t>
            </a:r>
            <a:endParaRPr lang="fr-FR" sz="14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108241" y="1846580"/>
            <a:ext cx="1200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2017</a:t>
            </a:r>
            <a:br>
              <a:rPr lang="fr-FR" sz="14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</a:br>
            <a:r>
              <a:rPr lang="fr-FR" sz="8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(par rapport à 2012)</a:t>
            </a:r>
            <a:endParaRPr lang="fr-FR" sz="8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192981" y="1670943"/>
            <a:ext cx="1172421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4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Objectif</a:t>
            </a:r>
            <a:br>
              <a:rPr lang="fr-FR" sz="14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</a:br>
            <a:r>
              <a:rPr lang="fr-FR" sz="14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2025</a:t>
            </a:r>
            <a:endParaRPr lang="fr-FR" sz="14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948755" y="3149953"/>
            <a:ext cx="1200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Composés organiques volatils</a:t>
            </a:r>
            <a:endParaRPr lang="fr-FR" sz="14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948755" y="4132780"/>
            <a:ext cx="1223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Demande chimique en oxygène</a:t>
            </a:r>
            <a:endParaRPr lang="fr-FR" sz="14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952586" y="5115607"/>
            <a:ext cx="120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Achats nets d’énergie</a:t>
            </a:r>
            <a:endParaRPr lang="fr-FR" sz="14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0" name="Graphique 39"/>
          <p:cNvGraphicFramePr/>
          <p:nvPr>
            <p:extLst/>
          </p:nvPr>
        </p:nvGraphicFramePr>
        <p:xfrm>
          <a:off x="2295179" y="1933939"/>
          <a:ext cx="2295784" cy="256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ZoneTexte 41"/>
          <p:cNvSpPr txBox="1"/>
          <p:nvPr/>
        </p:nvSpPr>
        <p:spPr>
          <a:xfrm>
            <a:off x="2881235" y="2201790"/>
            <a:ext cx="56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1,6</a:t>
            </a:r>
            <a:endParaRPr lang="fr-FR" sz="16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3413517" y="2629970"/>
            <a:ext cx="619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&lt;1,2</a:t>
            </a:r>
            <a:endParaRPr lang="fr-FR" sz="16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872165" y="4301630"/>
            <a:ext cx="58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003478"/>
                </a:solidFill>
                <a:latin typeface="Century Gothic"/>
                <a:cs typeface="Century Gothic"/>
              </a:rPr>
              <a:t>2017</a:t>
            </a:r>
            <a:endParaRPr lang="fr-FR" sz="1100" dirty="0">
              <a:solidFill>
                <a:srgbClr val="003478"/>
              </a:solidFill>
              <a:latin typeface="Century Gothic"/>
              <a:cs typeface="Century Gothic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335857" y="4304291"/>
            <a:ext cx="824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003478"/>
                </a:solidFill>
                <a:latin typeface="Century Gothic"/>
                <a:cs typeface="Century Gothic"/>
              </a:rPr>
              <a:t>Objectif </a:t>
            </a:r>
            <a:br>
              <a:rPr lang="fr-FR" sz="1100" dirty="0" smtClean="0">
                <a:solidFill>
                  <a:srgbClr val="003478"/>
                </a:solidFill>
                <a:latin typeface="Century Gothic"/>
                <a:cs typeface="Century Gothic"/>
              </a:rPr>
            </a:br>
            <a:r>
              <a:rPr lang="fr-FR" sz="1100" dirty="0" smtClean="0">
                <a:solidFill>
                  <a:srgbClr val="003478"/>
                </a:solidFill>
                <a:latin typeface="Century Gothic"/>
                <a:cs typeface="Century Gothic"/>
              </a:rPr>
              <a:t>2025</a:t>
            </a:r>
            <a:endParaRPr lang="fr-FR" sz="1100" dirty="0">
              <a:solidFill>
                <a:srgbClr val="003478"/>
              </a:solidFill>
              <a:latin typeface="Century Gothic"/>
              <a:cs typeface="Century Gothic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892489" y="1648502"/>
            <a:ext cx="31567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TRIR</a:t>
            </a:r>
            <a:br>
              <a:rPr lang="fr-FR" sz="14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</a:br>
            <a:r>
              <a:rPr lang="fr-FR" sz="900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Nombre d’accidents par million d’heures travaillées</a:t>
            </a:r>
            <a:endParaRPr lang="fr-FR" sz="9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8105298" y="2442306"/>
            <a:ext cx="1200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-48 %</a:t>
            </a:r>
            <a:endParaRPr lang="fr-FR" sz="20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105298" y="3353925"/>
            <a:ext cx="1200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-34 %</a:t>
            </a:r>
            <a:endParaRPr lang="fr-FR" sz="20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8105298" y="4265544"/>
            <a:ext cx="1200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-30 %</a:t>
            </a:r>
            <a:endParaRPr lang="fr-FR" sz="20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105298" y="5177162"/>
            <a:ext cx="1200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-11 %</a:t>
            </a:r>
            <a:endParaRPr lang="fr-FR" sz="20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9336014" y="2441819"/>
            <a:ext cx="88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-50 %</a:t>
            </a:r>
            <a:endParaRPr lang="fr-FR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9309732" y="3353600"/>
            <a:ext cx="93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-33 %</a:t>
            </a:r>
            <a:endParaRPr lang="fr-FR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9309732" y="4265381"/>
            <a:ext cx="93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-40 %</a:t>
            </a:r>
            <a:endParaRPr lang="fr-FR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9309732" y="5177162"/>
            <a:ext cx="93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-15 %</a:t>
            </a:r>
            <a:endParaRPr lang="fr-FR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9192231" y="2059668"/>
            <a:ext cx="1172421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8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(par rapport à 2012)</a:t>
            </a:r>
            <a:endParaRPr lang="fr-FR" sz="1400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9772"/>
            <a:ext cx="1428750" cy="5037842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3726" y="915028"/>
            <a:ext cx="1428750" cy="5035709"/>
          </a:xfrm>
          <a:prstGeom prst="rect">
            <a:avLst/>
          </a:prstGeom>
        </p:spPr>
      </p:pic>
      <p:pic>
        <p:nvPicPr>
          <p:cNvPr id="45" name="Image 44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71" y="914329"/>
            <a:ext cx="1008000" cy="1008000"/>
          </a:xfrm>
          <a:prstGeom prst="rect">
            <a:avLst/>
          </a:prstGeom>
        </p:spPr>
      </p:pic>
      <p:pic>
        <p:nvPicPr>
          <p:cNvPr id="58" name="Image 57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871" y="3928548"/>
            <a:ext cx="1008000" cy="100800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71" y="4943956"/>
            <a:ext cx="1008000" cy="100800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71" y="1913205"/>
            <a:ext cx="1008000" cy="1008000"/>
          </a:xfrm>
          <a:prstGeom prst="rect">
            <a:avLst/>
          </a:prstGeom>
        </p:spPr>
      </p:pic>
      <p:pic>
        <p:nvPicPr>
          <p:cNvPr id="61" name="Image 60"/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71" y="2921607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Quatre RAISONS D’être actionnaire</a:t>
            </a:r>
            <a:endParaRPr lang="fr-FR" dirty="0"/>
          </a:p>
        </p:txBody>
      </p:sp>
      <p:sp>
        <p:nvSpPr>
          <p:cNvPr id="25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26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4" name="Espace réservé du contenu 4"/>
          <p:cNvSpPr txBox="1">
            <a:spLocks/>
          </p:cNvSpPr>
          <p:nvPr/>
        </p:nvSpPr>
        <p:spPr>
          <a:xfrm>
            <a:off x="2783850" y="1492311"/>
            <a:ext cx="8275743" cy="3514260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defTabSz="1219140" rtl="0" eaLnBrk="1" latinLnBrk="0" hangingPunct="1">
              <a:spcBef>
                <a:spcPct val="20000"/>
              </a:spcBef>
              <a:buSzPct val="150000"/>
              <a:buFontTx/>
              <a:buBlip>
                <a:blip r:embed="rId3"/>
              </a:buBlip>
              <a:defRPr sz="20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8650" indent="-271463" algn="l" defTabSz="1219140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Char char="●"/>
              <a:defRPr sz="1800" b="1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3275" indent="-174625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182563" algn="l" defTabSz="121914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71575" indent="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spcAft>
                <a:spcPts val="2400"/>
              </a:spcAft>
              <a:buFontTx/>
              <a:buNone/>
            </a:pPr>
            <a:r>
              <a:rPr lang="fr-FR" sz="2400" dirty="0" smtClean="0">
                <a:solidFill>
                  <a:srgbClr val="003478"/>
                </a:solidFill>
              </a:rPr>
              <a:t>Qualité et bilan</a:t>
            </a:r>
            <a:r>
              <a:rPr lang="fr-FR" sz="2400" i="1" dirty="0" smtClean="0">
                <a:solidFill>
                  <a:srgbClr val="003478"/>
                </a:solidFill>
              </a:rPr>
              <a:t> </a:t>
            </a:r>
            <a:r>
              <a:rPr lang="fr-FR" sz="2400" dirty="0" smtClean="0">
                <a:solidFill>
                  <a:srgbClr val="003478"/>
                </a:solidFill>
              </a:rPr>
              <a:t>du management</a:t>
            </a:r>
          </a:p>
          <a:p>
            <a:pPr marL="0" indent="0">
              <a:spcBef>
                <a:spcPts val="3200"/>
              </a:spcBef>
              <a:spcAft>
                <a:spcPts val="2400"/>
              </a:spcAft>
              <a:buNone/>
            </a:pPr>
            <a:r>
              <a:rPr lang="fr-FR" sz="2400" dirty="0">
                <a:solidFill>
                  <a:srgbClr val="003478"/>
                </a:solidFill>
              </a:rPr>
              <a:t>Une stratégie </a:t>
            </a:r>
            <a:r>
              <a:rPr lang="fr-FR" sz="2400" dirty="0" smtClean="0">
                <a:solidFill>
                  <a:srgbClr val="003478"/>
                </a:solidFill>
              </a:rPr>
              <a:t>long terme créatrice de valeur</a:t>
            </a:r>
            <a:endParaRPr lang="fr-FR" sz="2400" dirty="0">
              <a:solidFill>
                <a:srgbClr val="003478"/>
              </a:solidFill>
            </a:endParaRPr>
          </a:p>
          <a:p>
            <a:pPr marL="0" indent="0">
              <a:spcBef>
                <a:spcPts val="2400"/>
              </a:spcBef>
              <a:spcAft>
                <a:spcPts val="2400"/>
              </a:spcAft>
              <a:buFontTx/>
              <a:buNone/>
            </a:pPr>
            <a:r>
              <a:rPr lang="fr-FR" sz="2400" dirty="0" smtClean="0">
                <a:solidFill>
                  <a:srgbClr val="003478"/>
                </a:solidFill>
              </a:rPr>
              <a:t>Un potentiel de croissance significatif </a:t>
            </a:r>
            <a:br>
              <a:rPr lang="fr-FR" sz="2400" dirty="0" smtClean="0">
                <a:solidFill>
                  <a:srgbClr val="003478"/>
                </a:solidFill>
              </a:rPr>
            </a:br>
            <a:r>
              <a:rPr lang="fr-FR" b="0" dirty="0" smtClean="0">
                <a:solidFill>
                  <a:srgbClr val="003478"/>
                </a:solidFill>
              </a:rPr>
              <a:t>supporté par l’innovation et des projets industriels majeurs</a:t>
            </a:r>
            <a:endParaRPr lang="fr-FR" sz="2400" b="0" dirty="0" smtClean="0">
              <a:solidFill>
                <a:srgbClr val="003478"/>
              </a:solidFill>
            </a:endParaRPr>
          </a:p>
          <a:p>
            <a:pPr marL="0" indent="0">
              <a:spcBef>
                <a:spcPts val="2400"/>
              </a:spcBef>
              <a:spcAft>
                <a:spcPts val="1800"/>
              </a:spcAft>
              <a:buFontTx/>
              <a:buNone/>
            </a:pPr>
            <a:r>
              <a:rPr lang="fr-FR" sz="2400" dirty="0" smtClean="0">
                <a:solidFill>
                  <a:srgbClr val="003478"/>
                </a:solidFill>
              </a:rPr>
              <a:t>Une forte génération de trésorerie</a:t>
            </a:r>
            <a:endParaRPr lang="fr-FR" sz="2400" dirty="0">
              <a:solidFill>
                <a:srgbClr val="003478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835316" y="1327684"/>
            <a:ext cx="648000" cy="648000"/>
          </a:xfrm>
          <a:prstGeom prst="ellipse">
            <a:avLst/>
          </a:prstGeom>
          <a:solidFill>
            <a:srgbClr val="9BB9DB"/>
          </a:solidFill>
          <a:ln>
            <a:solidFill>
              <a:srgbClr val="9BB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1</a:t>
            </a:r>
            <a:endParaRPr lang="fr-FR" sz="3200" b="1" dirty="0"/>
          </a:p>
        </p:txBody>
      </p:sp>
      <p:sp>
        <p:nvSpPr>
          <p:cNvPr id="55" name="Ellipse 54"/>
          <p:cNvSpPr/>
          <p:nvPr/>
        </p:nvSpPr>
        <p:spPr>
          <a:xfrm>
            <a:off x="1863028" y="2444484"/>
            <a:ext cx="648000" cy="648000"/>
          </a:xfrm>
          <a:prstGeom prst="ellipse">
            <a:avLst/>
          </a:prstGeom>
          <a:solidFill>
            <a:srgbClr val="9BB9DB"/>
          </a:solidFill>
          <a:ln>
            <a:solidFill>
              <a:srgbClr val="9BB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2</a:t>
            </a:r>
            <a:endParaRPr lang="fr-FR" sz="3200" b="1" dirty="0"/>
          </a:p>
        </p:txBody>
      </p:sp>
      <p:sp>
        <p:nvSpPr>
          <p:cNvPr id="56" name="Ellipse 55"/>
          <p:cNvSpPr/>
          <p:nvPr/>
        </p:nvSpPr>
        <p:spPr>
          <a:xfrm>
            <a:off x="1872305" y="3561284"/>
            <a:ext cx="648000" cy="648000"/>
          </a:xfrm>
          <a:prstGeom prst="ellipse">
            <a:avLst/>
          </a:prstGeom>
          <a:solidFill>
            <a:srgbClr val="9BB9DB"/>
          </a:solidFill>
          <a:ln>
            <a:solidFill>
              <a:srgbClr val="9BB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3</a:t>
            </a:r>
          </a:p>
        </p:txBody>
      </p:sp>
      <p:sp>
        <p:nvSpPr>
          <p:cNvPr id="8" name="Ellipse 7"/>
          <p:cNvSpPr/>
          <p:nvPr/>
        </p:nvSpPr>
        <p:spPr>
          <a:xfrm>
            <a:off x="1876788" y="4718426"/>
            <a:ext cx="648000" cy="648000"/>
          </a:xfrm>
          <a:prstGeom prst="ellipse">
            <a:avLst/>
          </a:prstGeom>
          <a:solidFill>
            <a:srgbClr val="9BB9DB"/>
          </a:solidFill>
          <a:ln>
            <a:solidFill>
              <a:srgbClr val="9BB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650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4"/>
          <p:cNvSpPr>
            <a:spLocks noChangeArrowheads="1"/>
          </p:cNvSpPr>
          <p:nvPr/>
        </p:nvSpPr>
        <p:spPr bwMode="gray">
          <a:xfrm>
            <a:off x="-1" y="906522"/>
            <a:ext cx="12190413" cy="505312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100000">
                <a:srgbClr val="082860">
                  <a:alpha val="4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square" lIns="54000" tIns="36000" rIns="0" bIns="36000">
            <a:no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fr-FR" altLang="fr-FR" sz="1400" i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86" name="Picture 4" descr="O:\MOMENTYS\Prod\CLIENTS\ARKEMA\2016\16109 03_Présentation Institutionelle_300316\Publishing\Brief Créa\Corporate\image48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6840230" y="1498506"/>
            <a:ext cx="1199386" cy="1198523"/>
          </a:xfrm>
          <a:prstGeom prst="rect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Picture 2" descr="O:\MOMENTYS\PROD\CLIENTS\ARKEMA\2016\16109 03_Présentation Institutionelle_300316\Publishing\Images sources\image3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9590324" y="3580567"/>
            <a:ext cx="2218869" cy="22255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Les clients et les marchés au cœur du groupe</a:t>
            </a:r>
            <a:endParaRPr lang="fr-FR" dirty="0"/>
          </a:p>
        </p:txBody>
      </p:sp>
      <p:pic>
        <p:nvPicPr>
          <p:cNvPr id="385" name="Picture 2" descr="O:\MOMENTYS\Prod\CLIENTS\ARKEMA\2016\16109 03_Présentation Institutionelle_300316\Publishing\Brief Créa\Corporate\solar-pow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9241683" y="1090715"/>
            <a:ext cx="2778726" cy="2778730"/>
          </a:xfrm>
          <a:prstGeom prst="rect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7" name="Picture 5" descr="O:\MOMENTYS\Prod\CLIENTS\ARKEMA\2016\16109 03_Présentation Institutionelle_300316\Publishing\Brief Créa\Corporate\Rubrique_principale-Enfa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81374" y="1088529"/>
            <a:ext cx="3062803" cy="3061221"/>
          </a:xfrm>
          <a:prstGeom prst="rect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0" name="Picture 3" descr="O:\MOMENTYS\Prod\CLIENTS\ARKEMA\2016\16109 03_Présentation Institutionelle_300316\Publishing\Brief Créa\Corporate\image46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701123" y="1089934"/>
            <a:ext cx="1134690" cy="1124670"/>
          </a:xfrm>
          <a:prstGeom prst="rect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3" name="Rectangle 392"/>
          <p:cNvSpPr/>
          <p:nvPr/>
        </p:nvSpPr>
        <p:spPr bwMode="gray">
          <a:xfrm>
            <a:off x="711392" y="4435508"/>
            <a:ext cx="1378679" cy="1371027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7" name="Rectangle 396"/>
          <p:cNvSpPr/>
          <p:nvPr/>
        </p:nvSpPr>
        <p:spPr bwMode="gray">
          <a:xfrm>
            <a:off x="7936356" y="1308203"/>
            <a:ext cx="1572758" cy="15716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fr-FR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676901" y="2063460"/>
            <a:ext cx="2640813" cy="2646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3</a:t>
            </a:fld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384" name="Image 383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7925334" y="4349738"/>
            <a:ext cx="1262841" cy="1261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" name="Picture 3" descr="C:\Users\fsaux\Desktop\img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5699665" y="3810555"/>
            <a:ext cx="1998984" cy="19990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8" name="Image 39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695417" y="4239694"/>
            <a:ext cx="1572672" cy="1569957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1" name="Rectangle 400"/>
          <p:cNvSpPr/>
          <p:nvPr/>
        </p:nvSpPr>
        <p:spPr bwMode="gray">
          <a:xfrm>
            <a:off x="3426969" y="1407822"/>
            <a:ext cx="1572758" cy="1564028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5" name="Image 39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8236367" y="3075695"/>
            <a:ext cx="1572758" cy="1564027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2" name="Image 39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337157" y="3586934"/>
            <a:ext cx="1572669" cy="1571623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5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359" y="3137562"/>
            <a:ext cx="4307312" cy="2817647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729" y="3112005"/>
            <a:ext cx="4349505" cy="284320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Alléger les véhicules et les avions</a:t>
            </a:r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2764" y="1626921"/>
            <a:ext cx="3330965" cy="184531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3435209"/>
            <a:ext cx="1800000" cy="2520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fr-F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432" y="3346719"/>
            <a:ext cx="1724467" cy="260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1944" rtlCol="0" anchor="ctr"/>
          <a:lstStyle/>
          <a:p>
            <a:pPr algn="ctr">
              <a:lnSpc>
                <a:spcPct val="85000"/>
              </a:lnSpc>
            </a:pPr>
            <a:r>
              <a:rPr lang="fr-F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Altuglas</a:t>
            </a:r>
            <a:r>
              <a:rPr lang="fr-FR" sz="1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®</a:t>
            </a:r>
            <a:r>
              <a:rPr lang="fr-F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ShieldUp</a:t>
            </a:r>
            <a:endParaRPr lang="fr-FR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</a:pPr>
            <a:endParaRPr lang="fr-FR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fr-FR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Pour l’automobile</a:t>
            </a:r>
          </a:p>
        </p:txBody>
      </p:sp>
      <p:pic>
        <p:nvPicPr>
          <p:cNvPr id="37" name="Picture 91" descr="O:\MOMENTYS\Prod\CLIENTS\ARKEMA\2016\16109 06_Présentation Institutionelle_300616\Publishing\Tutoriel\BANQUE D'IMAGES\OK\Flèches\Flèche en pointillés\Fleches-2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03" y="3605854"/>
            <a:ext cx="552470" cy="4347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92"/>
          <a:stretch/>
        </p:blipFill>
        <p:spPr>
          <a:xfrm>
            <a:off x="881749" y="901199"/>
            <a:ext cx="3715835" cy="25920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0" y="901199"/>
            <a:ext cx="1800000" cy="25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1966" rtlCol="0" anchor="ctr"/>
          <a:lstStyle/>
          <a:p>
            <a:pPr algn="ctr">
              <a:lnSpc>
                <a:spcPct val="85000"/>
              </a:lnSpc>
            </a:pPr>
            <a:endParaRPr lang="fr-FR" sz="1800" b="1" dirty="0" smtClean="0">
              <a:latin typeface="Century Gothic Normal" charset="0"/>
            </a:endParaRPr>
          </a:p>
          <a:p>
            <a:pPr algn="ctr">
              <a:lnSpc>
                <a:spcPct val="85000"/>
              </a:lnSpc>
            </a:pPr>
            <a:r>
              <a:rPr lang="fr-FR" sz="1800" b="1" dirty="0" smtClean="0">
                <a:latin typeface="Century Gothic Normal" charset="0"/>
              </a:rPr>
              <a:t>PEKK</a:t>
            </a:r>
            <a:r>
              <a:rPr lang="fr-FR" sz="1800" b="1" dirty="0">
                <a:latin typeface="Century Gothic Normal" charset="0"/>
              </a:rPr>
              <a:t/>
            </a:r>
            <a:br>
              <a:rPr lang="fr-FR" sz="1800" b="1" dirty="0">
                <a:latin typeface="Century Gothic Normal" charset="0"/>
              </a:rPr>
            </a:br>
            <a:r>
              <a:rPr lang="fr-FR" sz="1800" b="1" dirty="0" err="1">
                <a:latin typeface="Century Gothic Normal" charset="0"/>
              </a:rPr>
              <a:t>Kepstan</a:t>
            </a:r>
            <a:r>
              <a:rPr lang="fr-FR" sz="1800" b="1" baseline="30000" dirty="0">
                <a:latin typeface="Century Gothic Normal" charset="0"/>
              </a:rPr>
              <a:t>®</a:t>
            </a:r>
          </a:p>
          <a:p>
            <a:pPr algn="ctr">
              <a:lnSpc>
                <a:spcPct val="85000"/>
              </a:lnSpc>
            </a:pPr>
            <a:endParaRPr lang="fr-FR" sz="1400" b="1" baseline="30000" dirty="0">
              <a:latin typeface="Century Gothic Normal" charset="0"/>
            </a:endParaRPr>
          </a:p>
          <a:p>
            <a:pPr algn="ctr"/>
            <a:r>
              <a:rPr lang="fr-FR" sz="800" baseline="30000" dirty="0">
                <a:latin typeface="Century Gothic Normal" charset="0"/>
              </a:rPr>
              <a:t> </a:t>
            </a:r>
            <a:r>
              <a:rPr lang="fr-FR" sz="1400" dirty="0">
                <a:latin typeface="Century Gothic Normal" charset="0"/>
              </a:rPr>
              <a:t/>
            </a:r>
            <a:br>
              <a:rPr lang="fr-FR" sz="1400" dirty="0">
                <a:latin typeface="Century Gothic Normal" charset="0"/>
              </a:rPr>
            </a:br>
            <a:r>
              <a:rPr lang="fr-FR" sz="1600" dirty="0" smtClean="0">
                <a:latin typeface="Century Gothic" panose="020B0502020202020204" pitchFamily="34" charset="0"/>
              </a:rPr>
              <a:t>Po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 l’aéronautique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91" descr="O:\MOMENTYS\Prod\CLIENTS\ARKEMA\2016\16109 06_Présentation Institutionelle_300616\Publishing\Tutoriel\BANQUE D'IMAGES\OK\Flèches\Flèche en pointillés\Fleches-2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32" y="1052205"/>
            <a:ext cx="552470" cy="4319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600619" y="912272"/>
            <a:ext cx="3749678" cy="8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19906" rtlCol="0" anchor="ctr"/>
          <a:lstStyle/>
          <a:p>
            <a:pPr algn="ctr">
              <a:lnSpc>
                <a:spcPct val="85000"/>
              </a:lnSpc>
            </a:pPr>
            <a:r>
              <a:rPr lang="fr-FR" sz="1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Elium</a:t>
            </a:r>
            <a:r>
              <a:rPr lang="fr-FR" sz="1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®</a:t>
            </a:r>
          </a:p>
          <a:p>
            <a:pPr algn="ctr">
              <a:lnSpc>
                <a:spcPct val="85000"/>
              </a:lnSpc>
            </a:pPr>
            <a:endParaRPr lang="fr-FR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Pour l’automobile</a:t>
            </a:r>
          </a:p>
        </p:txBody>
      </p:sp>
      <p:pic>
        <p:nvPicPr>
          <p:cNvPr id="50" name="Picture 91" descr="O:\MOMENTYS\Prod\CLIENTS\ARKEMA\2016\16109 06_Présentation Institutionelle_300616\Publishing\Tutoriel\BANQUE D'IMAGES\OK\Flèches\Flèche en pointillés\Fleches-2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87975" y="1046302"/>
            <a:ext cx="552470" cy="4319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0812" y="901200"/>
            <a:ext cx="3495446" cy="257103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0380725" y="897049"/>
            <a:ext cx="1809688" cy="2537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5948" rtlCol="0" anchor="ctr"/>
          <a:lstStyle/>
          <a:p>
            <a:pPr algn="ctr">
              <a:lnSpc>
                <a:spcPct val="85000"/>
              </a:lnSpc>
            </a:pPr>
            <a:endParaRPr lang="fr-FR" sz="1800" b="1" dirty="0" smtClean="0">
              <a:latin typeface="Century Gothic Normal" charset="0"/>
            </a:endParaRPr>
          </a:p>
          <a:p>
            <a:pPr algn="ctr">
              <a:lnSpc>
                <a:spcPct val="85000"/>
              </a:lnSpc>
            </a:pPr>
            <a:r>
              <a:rPr lang="fr-FR" sz="1800" b="1" dirty="0" smtClean="0">
                <a:latin typeface="Century Gothic Normal" charset="0"/>
              </a:rPr>
              <a:t>Adhésifs </a:t>
            </a:r>
            <a:r>
              <a:rPr lang="fr-FR" sz="1800" b="1" dirty="0" err="1" smtClean="0">
                <a:latin typeface="Century Gothic Normal" charset="0"/>
              </a:rPr>
              <a:t>Bostik</a:t>
            </a:r>
            <a:endParaRPr lang="fr-FR" sz="1800" b="1" dirty="0">
              <a:latin typeface="Century Gothic Normal" charset="0"/>
            </a:endParaRPr>
          </a:p>
          <a:p>
            <a:pPr algn="ctr">
              <a:lnSpc>
                <a:spcPct val="85000"/>
              </a:lnSpc>
            </a:pPr>
            <a:endParaRPr lang="fr-FR" sz="1400" b="1" dirty="0">
              <a:latin typeface="Century Gothic Normal" charset="0"/>
            </a:endParaRPr>
          </a:p>
          <a:p>
            <a:pPr algn="ctr">
              <a:lnSpc>
                <a:spcPct val="85000"/>
              </a:lnSpc>
            </a:pPr>
            <a:r>
              <a:rPr lang="fr-FR" sz="800" dirty="0">
                <a:latin typeface="Century Gothic Normal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Pour l’aéronautique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Picture 91" descr="O:\MOMENTYS\Prod\CLIENTS\ARKEMA\2016\16109 06_Présentation Institutionelle_300616\Publishing\Tutoriel\BANQUE D'IMAGES\OK\Flèches\Flèche en pointillés\Fleches-2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932493" y="1100417"/>
            <a:ext cx="552470" cy="4319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10381501" y="3437686"/>
            <a:ext cx="1808911" cy="25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5948" rtlCol="0" anchor="ctr"/>
          <a:lstStyle/>
          <a:p>
            <a:pPr algn="ctr">
              <a:lnSpc>
                <a:spcPct val="85000"/>
              </a:lnSpc>
            </a:pPr>
            <a:r>
              <a:rPr lang="fr-F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Rilsan</a:t>
            </a:r>
            <a:r>
              <a:rPr lang="fr-FR" sz="1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 ®</a:t>
            </a:r>
            <a:r>
              <a:rPr lang="fr-F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HT</a:t>
            </a:r>
          </a:p>
          <a:p>
            <a:pPr algn="ctr">
              <a:lnSpc>
                <a:spcPct val="85000"/>
              </a:lnSpc>
            </a:pPr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fr-F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</a:pPr>
            <a:endParaRPr lang="fr-FR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Pour 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l’automobile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7" name="Picture 91" descr="O:\MOMENTYS\Prod\CLIENTS\ARKEMA\2016\16109 06_Présentation Institutionelle_300616\Publishing\Tutoriel\BANQUE D'IMAGES\OK\Flèches\Flèche en pointillés\Fleches-2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888773" y="3544064"/>
            <a:ext cx="549618" cy="4297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910904"/>
            <a:ext cx="1800000" cy="2546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1966" rtlCol="0" anchor="ctr"/>
          <a:lstStyle/>
          <a:p>
            <a:pPr algn="ctr">
              <a:lnSpc>
                <a:spcPct val="85000"/>
              </a:lnSpc>
            </a:pPr>
            <a:endParaRPr lang="fr-FR" sz="1800" b="1" dirty="0" smtClean="0">
              <a:latin typeface="Century Gothic Normal" charset="0"/>
            </a:endParaRPr>
          </a:p>
          <a:p>
            <a:pPr algn="ctr">
              <a:lnSpc>
                <a:spcPct val="85000"/>
              </a:lnSpc>
            </a:pPr>
            <a:r>
              <a:rPr lang="fr-FR" sz="1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Elium</a:t>
            </a:r>
            <a:r>
              <a:rPr lang="fr-FR" sz="1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®</a:t>
            </a:r>
          </a:p>
          <a:p>
            <a:pPr algn="ctr"/>
            <a:endParaRPr lang="fr-FR" sz="800" baseline="30000" dirty="0" smtClean="0">
              <a:latin typeface="Century Gothic Normal" charset="0"/>
            </a:endParaRPr>
          </a:p>
          <a:p>
            <a:pPr algn="ctr"/>
            <a:r>
              <a:rPr lang="fr-FR" sz="800" baseline="30000" dirty="0" smtClean="0">
                <a:latin typeface="Century Gothic Normal" charset="0"/>
              </a:rPr>
              <a:t> </a:t>
            </a:r>
            <a:r>
              <a:rPr lang="fr-FR" sz="1400" dirty="0">
                <a:latin typeface="Century Gothic Normal" charset="0"/>
              </a:rPr>
              <a:t/>
            </a:r>
            <a:br>
              <a:rPr lang="fr-FR" sz="1400" dirty="0">
                <a:latin typeface="Century Gothic Normal" charset="0"/>
              </a:rPr>
            </a:b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Pour l’éolien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772" y="3443650"/>
            <a:ext cx="4322203" cy="250892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10332" y="3097871"/>
            <a:ext cx="4425393" cy="28608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Développer les énergies nouvelles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0" y="3435209"/>
            <a:ext cx="1800000" cy="2520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fr-F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432" y="3346719"/>
            <a:ext cx="1724467" cy="260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1944" rtlCol="0" anchor="ctr"/>
          <a:lstStyle/>
          <a:p>
            <a:pPr algn="ctr">
              <a:lnSpc>
                <a:spcPct val="85000"/>
              </a:lnSpc>
            </a:pPr>
            <a:r>
              <a:rPr lang="fr-FR" sz="1800" b="1" dirty="0" err="1">
                <a:latin typeface="Century Gothic Normal" charset="0"/>
              </a:rPr>
              <a:t>Jarysol</a:t>
            </a:r>
            <a:r>
              <a:rPr lang="fr-FR" sz="1800" b="1" baseline="30000" dirty="0">
                <a:latin typeface="Century Gothic Normal" charset="0"/>
              </a:rPr>
              <a:t>®</a:t>
            </a:r>
          </a:p>
          <a:p>
            <a:pPr algn="ctr">
              <a:lnSpc>
                <a:spcPct val="85000"/>
              </a:lnSpc>
            </a:pPr>
            <a:endParaRPr lang="fr-FR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fr-FR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Pour 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centrales solaires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91" descr="O:\MOMENTYS\Prod\CLIENTS\ARKEMA\2016\16109 06_Présentation Institutionelle_300616\Publishing\Tutoriel\BANQUE D'IMAGES\OK\Flèches\Flèche en pointillés\Fleches-2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03" y="3605854"/>
            <a:ext cx="552470" cy="4347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1" descr="O:\MOMENTYS\Prod\CLIENTS\ARKEMA\2016\16109 06_Présentation Institutionelle_300616\Publishing\Tutoriel\BANQUE D'IMAGES\OK\Flèches\Flèche en pointillés\Fleches-2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32" y="1052205"/>
            <a:ext cx="552470" cy="4319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10380725" y="910904"/>
            <a:ext cx="1809688" cy="2537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5948" rtlCol="0" anchor="ctr"/>
          <a:lstStyle/>
          <a:p>
            <a:pPr algn="ctr">
              <a:lnSpc>
                <a:spcPct val="85000"/>
              </a:lnSpc>
            </a:pPr>
            <a:endParaRPr lang="fr-FR" sz="1800" b="1" dirty="0" smtClean="0">
              <a:latin typeface="Century Gothic Normal" charset="0"/>
            </a:endParaRPr>
          </a:p>
          <a:p>
            <a:pPr algn="ctr">
              <a:lnSpc>
                <a:spcPct val="85000"/>
              </a:lnSpc>
            </a:pPr>
            <a:r>
              <a:rPr lang="fr-FR" sz="1800" b="1" dirty="0" err="1">
                <a:latin typeface="Century Gothic Normal" charset="0"/>
              </a:rPr>
              <a:t>Evatane</a:t>
            </a:r>
            <a:r>
              <a:rPr lang="fr-FR" sz="1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®</a:t>
            </a:r>
            <a:r>
              <a:rPr lang="fr-F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</a:p>
          <a:p>
            <a:pPr algn="ctr">
              <a:lnSpc>
                <a:spcPct val="85000"/>
              </a:lnSpc>
            </a:pPr>
            <a:r>
              <a:rPr lang="fr-FR" sz="1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Kynar</a:t>
            </a:r>
            <a:r>
              <a:rPr lang="fr-FR" sz="1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®</a:t>
            </a:r>
            <a:r>
              <a:rPr lang="fr-F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et Altuglas</a:t>
            </a:r>
            <a:r>
              <a:rPr lang="fr-FR" sz="1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®</a:t>
            </a:r>
            <a:r>
              <a:rPr lang="fr-F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fr-FR" sz="1800" b="1" dirty="0"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fr-FR" sz="800" dirty="0">
                <a:latin typeface="Century Gothic Normal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Pour panneaux photovoltaïques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Picture 91" descr="O:\MOMENTYS\Prod\CLIENTS\ARKEMA\2016\16109 06_Présentation Institutionelle_300616\Publishing\Tutoriel\BANQUE D'IMAGES\OK\Flèches\Flèche en pointillés\Fleches-2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932493" y="1100417"/>
            <a:ext cx="552470" cy="4319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10381501" y="3437686"/>
            <a:ext cx="1808911" cy="25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5948" rtlCol="0" anchor="ctr"/>
          <a:lstStyle/>
          <a:p>
            <a:pPr algn="ctr">
              <a:lnSpc>
                <a:spcPct val="85000"/>
              </a:lnSpc>
            </a:pPr>
            <a:r>
              <a:rPr lang="fr-FR" sz="1800" b="1" dirty="0" err="1">
                <a:latin typeface="Century Gothic Normal" charset="0"/>
              </a:rPr>
              <a:t>Kynar</a:t>
            </a:r>
            <a:r>
              <a:rPr lang="fr-FR" sz="1800" b="1" baseline="30000" dirty="0">
                <a:latin typeface="Century Gothic Normal" charset="0"/>
              </a:rPr>
              <a:t>® </a:t>
            </a:r>
          </a:p>
          <a:p>
            <a:pPr algn="ctr">
              <a:lnSpc>
                <a:spcPct val="85000"/>
              </a:lnSpc>
            </a:pPr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fr-F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</a:pPr>
            <a:endParaRPr lang="fr-FR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Pour batteries lithium-ion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7" name="Picture 91" descr="O:\MOMENTYS\Prod\CLIENTS\ARKEMA\2016\16109 06_Présentation Institutionelle_300616\Publishing\Tutoriel\BANQUE D'IMAGES\OK\Flèches\Flèche en pointillés\Fleches-2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888773" y="3544064"/>
            <a:ext cx="549618" cy="4297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800216" y="910904"/>
            <a:ext cx="4213921" cy="25402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333" y="910904"/>
            <a:ext cx="4368089" cy="25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6 plateformes de recherche et d’innovation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58"/>
          <a:stretch/>
        </p:blipFill>
        <p:spPr>
          <a:xfrm>
            <a:off x="-1" y="905434"/>
            <a:ext cx="2031947" cy="1939497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9"/>
          <a:stretch/>
        </p:blipFill>
        <p:spPr>
          <a:xfrm>
            <a:off x="4053734" y="896162"/>
            <a:ext cx="2046277" cy="193781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49"/>
          <a:stretch/>
        </p:blipFill>
        <p:spPr>
          <a:xfrm>
            <a:off x="2021787" y="873801"/>
            <a:ext cx="2052267" cy="196017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6"/>
          <a:stretch/>
        </p:blipFill>
        <p:spPr>
          <a:xfrm>
            <a:off x="6095841" y="891369"/>
            <a:ext cx="2040877" cy="194261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9895" y="900954"/>
            <a:ext cx="2020518" cy="1934927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9793" y="905747"/>
            <a:ext cx="2060101" cy="193013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160" y="2834771"/>
            <a:ext cx="2008168" cy="3119265"/>
          </a:xfrm>
          <a:prstGeom prst="rect">
            <a:avLst/>
          </a:prstGeom>
          <a:solidFill>
            <a:srgbClr val="0088A6"/>
          </a:solidFill>
          <a:ln>
            <a:solidFill>
              <a:srgbClr val="0088A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Energies</a:t>
            </a:r>
            <a:b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nouvelles</a:t>
            </a:r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42107" y="2834764"/>
            <a:ext cx="2014974" cy="3119265"/>
          </a:xfrm>
          <a:prstGeom prst="rect">
            <a:avLst/>
          </a:prstGeom>
          <a:solidFill>
            <a:srgbClr val="9BB9DB"/>
          </a:solidFill>
          <a:ln>
            <a:solidFill>
              <a:srgbClr val="9BB9D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Produits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bio-sourcés</a:t>
            </a:r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077475" y="2834757"/>
            <a:ext cx="2018354" cy="3119265"/>
          </a:xfrm>
          <a:prstGeom prst="rect">
            <a:avLst/>
          </a:prstGeom>
          <a:solidFill>
            <a:srgbClr val="003478"/>
          </a:solidFill>
          <a:ln>
            <a:solidFill>
              <a:srgbClr val="0828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Gestion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 l’eau</a:t>
            </a:r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16220" y="2834756"/>
            <a:ext cx="2008168" cy="3119265"/>
          </a:xfrm>
          <a:prstGeom prst="rect">
            <a:avLst/>
          </a:prstGeom>
          <a:solidFill>
            <a:srgbClr val="9BB9DB"/>
          </a:solidFill>
          <a:ln>
            <a:solidFill>
              <a:srgbClr val="9BB9D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Performance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et isolation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de l’habitat </a:t>
            </a:r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44784" y="2834750"/>
            <a:ext cx="2018354" cy="3119265"/>
          </a:xfrm>
          <a:prstGeom prst="rect">
            <a:avLst/>
          </a:prstGeom>
          <a:solidFill>
            <a:srgbClr val="003478"/>
          </a:solidFill>
          <a:ln>
            <a:solidFill>
              <a:srgbClr val="0828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Allègement et design des matériaux</a:t>
            </a:r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182245" y="2834765"/>
            <a:ext cx="2008168" cy="31192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kern="0" dirty="0" smtClean="0">
                <a:solidFill>
                  <a:prstClr val="whit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Solutions pour l’é</a:t>
            </a:r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lectronique</a:t>
            </a:r>
            <a:endParaRPr lang="fr-F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Triangle rectangle 4"/>
          <p:cNvSpPr/>
          <p:nvPr/>
        </p:nvSpPr>
        <p:spPr>
          <a:xfrm rot="10800000">
            <a:off x="1604798" y="2820355"/>
            <a:ext cx="421299" cy="4212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Triangle rectangle 51"/>
          <p:cNvSpPr/>
          <p:nvPr/>
        </p:nvSpPr>
        <p:spPr>
          <a:xfrm rot="10800000">
            <a:off x="3635600" y="2819172"/>
            <a:ext cx="421299" cy="4212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Triangle rectangle 52"/>
          <p:cNvSpPr/>
          <p:nvPr/>
        </p:nvSpPr>
        <p:spPr>
          <a:xfrm rot="10800000">
            <a:off x="5683699" y="2819171"/>
            <a:ext cx="421299" cy="4212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Triangle rectangle 53"/>
          <p:cNvSpPr/>
          <p:nvPr/>
        </p:nvSpPr>
        <p:spPr>
          <a:xfrm rot="10800000">
            <a:off x="7710196" y="2817988"/>
            <a:ext cx="421299" cy="4212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Triangle rectangle 54"/>
          <p:cNvSpPr/>
          <p:nvPr/>
        </p:nvSpPr>
        <p:spPr>
          <a:xfrm rot="10800000">
            <a:off x="9749855" y="2821477"/>
            <a:ext cx="421299" cy="4212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Triangle rectangle 55"/>
          <p:cNvSpPr/>
          <p:nvPr/>
        </p:nvSpPr>
        <p:spPr>
          <a:xfrm rot="10800000">
            <a:off x="11780657" y="2820294"/>
            <a:ext cx="421299" cy="4212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6</a:t>
            </a:fld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space réservé du numéro de diapositive 67"/>
          <p:cNvSpPr>
            <a:spLocks noGrp="1"/>
          </p:cNvSpPr>
          <p:nvPr>
            <p:ph type="sldNum" sz="quarter" idx="4294967295"/>
          </p:nvPr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/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7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"/>
          <a:stretch/>
        </p:blipFill>
        <p:spPr>
          <a:xfrm>
            <a:off x="0" y="0"/>
            <a:ext cx="12210757" cy="685915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601076" y="719267"/>
            <a:ext cx="3101711" cy="4822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 Normal" charset="0"/>
            </a:endParaRPr>
          </a:p>
        </p:txBody>
      </p:sp>
      <p:sp>
        <p:nvSpPr>
          <p:cNvPr id="54" name="Espace réservé du contenu 2"/>
          <p:cNvSpPr txBox="1">
            <a:spLocks/>
          </p:cNvSpPr>
          <p:nvPr/>
        </p:nvSpPr>
        <p:spPr>
          <a:xfrm>
            <a:off x="8203430" y="890481"/>
            <a:ext cx="3924300" cy="1581611"/>
          </a:xfrm>
          <a:prstGeom prst="rect">
            <a:avLst/>
          </a:prstGeom>
        </p:spPr>
        <p:txBody>
          <a:bodyPr vert="horz" lIns="0" tIns="60948" rIns="121898" bIns="60948" rtlCol="0">
            <a:noAutofit/>
          </a:bodyPr>
          <a:lstStyle>
            <a:lvl1pPr marL="358703" indent="-358703" algn="l" defTabSz="1218896" rtl="0" eaLnBrk="1" latinLnBrk="0" hangingPunct="1">
              <a:spcBef>
                <a:spcPct val="20000"/>
              </a:spcBef>
              <a:buSzPct val="150000"/>
              <a:buFontTx/>
              <a:buBlip>
                <a:blip r:embed="rId4"/>
              </a:buBlip>
              <a:defRPr sz="20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8524" indent="-271409" algn="l" defTabSz="1218896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Char char="●"/>
              <a:defRPr sz="1800" b="1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3114" indent="-174590" algn="l" defTabSz="12188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641" indent="-182526" algn="l" defTabSz="1218896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71341" indent="0" algn="l" defTabSz="12188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351961" indent="-304723" algn="l" defTabSz="12188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10" indent="-304723" algn="l" defTabSz="12188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8" indent="-304723" algn="l" defTabSz="12188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3" algn="l" defTabSz="12188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fr-FR" dirty="0" smtClean="0">
                <a:latin typeface="Century Gothic Normal" charset="0"/>
              </a:rPr>
              <a:t>UN POSITIONNEMENT </a:t>
            </a:r>
          </a:p>
          <a:p>
            <a:pPr marL="0" indent="0" algn="ctr">
              <a:lnSpc>
                <a:spcPct val="95000"/>
              </a:lnSpc>
              <a:spcBef>
                <a:spcPts val="0"/>
              </a:spcBef>
              <a:buFontTx/>
              <a:buNone/>
            </a:pPr>
            <a:r>
              <a:rPr lang="fr-FR" dirty="0" smtClean="0">
                <a:latin typeface="Century Gothic Normal" charset="0"/>
              </a:rPr>
              <a:t>UNIQUE ET INNOVANT</a:t>
            </a:r>
            <a:r>
              <a:rPr lang="fr-FR" sz="1400" dirty="0" smtClean="0">
                <a:latin typeface="Century Gothic Normal" charset="0"/>
              </a:rPr>
              <a:t/>
            </a:r>
            <a:br>
              <a:rPr lang="fr-FR" sz="1400" dirty="0" smtClean="0">
                <a:latin typeface="Century Gothic Normal" charset="0"/>
              </a:rPr>
            </a:br>
            <a:r>
              <a:rPr lang="fr-FR" sz="1400" dirty="0" smtClean="0">
                <a:latin typeface="Century Gothic Normal" charset="0"/>
              </a:rPr>
              <a:t>SUR LE MARCHÉ DE LA CHIMIE</a:t>
            </a:r>
          </a:p>
          <a:p>
            <a:pPr marL="0" indent="0" algn="ctr">
              <a:lnSpc>
                <a:spcPct val="95000"/>
              </a:lnSpc>
              <a:spcBef>
                <a:spcPts val="0"/>
              </a:spcBef>
              <a:buFontTx/>
              <a:buNone/>
            </a:pPr>
            <a:r>
              <a:rPr lang="fr-FR" sz="2600" dirty="0" smtClean="0">
                <a:latin typeface="Century Gothic Normal" charset="0"/>
              </a:rPr>
              <a:t> </a:t>
            </a:r>
            <a:r>
              <a:rPr lang="fr-FR" sz="2650" dirty="0" smtClean="0">
                <a:latin typeface="Century Gothic Normal" charset="0"/>
              </a:rPr>
              <a:t>DE SPÉCIALITÉS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fr-FR" sz="1650" dirty="0" smtClean="0">
                <a:latin typeface="Century Gothic Normal" charset="0"/>
              </a:rPr>
              <a:t>QUI COMBINE UNE OFFRE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fr-FR" sz="2800" dirty="0" smtClean="0">
                <a:solidFill>
                  <a:schemeClr val="accent1"/>
                </a:solidFill>
                <a:latin typeface="Century Gothic Normal" charset="0"/>
              </a:rPr>
              <a:t>DE MATÉRIAUX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3200" dirty="0" smtClean="0">
                <a:solidFill>
                  <a:schemeClr val="accent1"/>
                </a:solidFill>
                <a:latin typeface="Century Gothic Normal" charset="0"/>
              </a:rPr>
              <a:t> </a:t>
            </a:r>
            <a:r>
              <a:rPr lang="fr-FR" sz="4400" dirty="0" smtClean="0">
                <a:solidFill>
                  <a:schemeClr val="accent1"/>
                </a:solidFill>
                <a:latin typeface="Century Gothic Normal" charset="0"/>
              </a:rPr>
              <a:t>AVANCÉS</a:t>
            </a:r>
            <a:r>
              <a:rPr lang="fr-FR" sz="3200" dirty="0" smtClean="0">
                <a:solidFill>
                  <a:schemeClr val="accent1"/>
                </a:solidFill>
                <a:latin typeface="Century Gothic Normal" charset="0"/>
              </a:rPr>
              <a:t>,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2800" dirty="0" smtClean="0">
                <a:solidFill>
                  <a:schemeClr val="accent1"/>
                </a:solidFill>
                <a:latin typeface="Century Gothic Normal" charset="0"/>
              </a:rPr>
              <a:t>ET D’ADHÉSIFS</a:t>
            </a:r>
          </a:p>
        </p:txBody>
      </p:sp>
      <p:sp>
        <p:nvSpPr>
          <p:cNvPr id="57" name="Espace réservé du contenu 2"/>
          <p:cNvSpPr txBox="1">
            <a:spLocks/>
          </p:cNvSpPr>
          <p:nvPr/>
        </p:nvSpPr>
        <p:spPr>
          <a:xfrm>
            <a:off x="8203430" y="3653395"/>
            <a:ext cx="3924300" cy="1552275"/>
          </a:xfrm>
          <a:prstGeom prst="rect">
            <a:avLst/>
          </a:prstGeom>
        </p:spPr>
        <p:txBody>
          <a:bodyPr vert="horz" lIns="0" tIns="60948" rIns="121898" bIns="60948" rtlCol="0">
            <a:noAutofit/>
          </a:bodyPr>
          <a:lstStyle>
            <a:lvl1pPr marL="358703" indent="-358703" algn="l" defTabSz="1218896" rtl="0" eaLnBrk="1" latinLnBrk="0" hangingPunct="1">
              <a:spcBef>
                <a:spcPct val="20000"/>
              </a:spcBef>
              <a:buSzPct val="150000"/>
              <a:buFontTx/>
              <a:buBlip>
                <a:blip r:embed="rId4"/>
              </a:buBlip>
              <a:defRPr sz="20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8524" indent="-271409" algn="l" defTabSz="1218896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Char char="●"/>
              <a:defRPr sz="1800" b="1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3114" indent="-174590" algn="l" defTabSz="12188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641" indent="-182526" algn="l" defTabSz="1218896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71341" indent="0" algn="l" defTabSz="12188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351961" indent="-304723" algn="l" defTabSz="12188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10" indent="-304723" algn="l" defTabSz="12188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8" indent="-304723" algn="l" defTabSz="12188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3" algn="l" defTabSz="12188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lnSpc>
                <a:spcPct val="90000"/>
              </a:lnSpc>
              <a:spcBef>
                <a:spcPts val="0"/>
              </a:spcBef>
              <a:buSzTx/>
              <a:buNone/>
            </a:pPr>
            <a:r>
              <a:rPr lang="fr-FR" sz="2150" cap="all" dirty="0" smtClean="0">
                <a:latin typeface="Century Gothic Normal" charset="0"/>
              </a:rPr>
              <a:t>POUR </a:t>
            </a:r>
            <a:r>
              <a:rPr lang="fr-FR" sz="2150" cap="all" dirty="0">
                <a:latin typeface="Century Gothic Normal" charset="0"/>
              </a:rPr>
              <a:t>RELEVER </a:t>
            </a:r>
            <a:r>
              <a:rPr lang="fr-FR" sz="2150" cap="all" dirty="0" smtClean="0">
                <a:latin typeface="Century Gothic Normal" charset="0"/>
              </a:rPr>
              <a:t>LES </a:t>
            </a:r>
          </a:p>
          <a:p>
            <a:pPr marL="0" lvl="0" indent="0" algn="ctr" defTabSz="914400">
              <a:lnSpc>
                <a:spcPct val="90000"/>
              </a:lnSpc>
              <a:spcBef>
                <a:spcPts val="0"/>
              </a:spcBef>
              <a:buSzTx/>
              <a:buNone/>
            </a:pPr>
            <a:r>
              <a:rPr lang="fr-FR" sz="3000" cap="all" dirty="0" smtClean="0">
                <a:solidFill>
                  <a:schemeClr val="accent1"/>
                </a:solidFill>
                <a:latin typeface="Century Gothic Normal" charset="0"/>
              </a:rPr>
              <a:t>GRANDS </a:t>
            </a:r>
            <a:r>
              <a:rPr lang="fr-FR" sz="3000" cap="all" dirty="0">
                <a:solidFill>
                  <a:schemeClr val="accent1"/>
                </a:solidFill>
                <a:latin typeface="Century Gothic Normal" charset="0"/>
              </a:rPr>
              <a:t>DÉFIS </a:t>
            </a:r>
            <a:r>
              <a:rPr lang="fr-FR" sz="2450" cap="all" dirty="0">
                <a:solidFill>
                  <a:schemeClr val="accent1"/>
                </a:solidFill>
                <a:latin typeface="Century Gothic Normal" charset="0"/>
              </a:rPr>
              <a:t>ÉCOLOGIQUES ET </a:t>
            </a:r>
            <a:r>
              <a:rPr lang="fr-FR" sz="2800" cap="all" dirty="0" smtClean="0">
                <a:solidFill>
                  <a:schemeClr val="accent1"/>
                </a:solidFill>
                <a:latin typeface="Century Gothic Normal" charset="0"/>
              </a:rPr>
              <a:t>ÉNERGÉTIQUES</a:t>
            </a:r>
            <a:r>
              <a:rPr lang="fr-FR" sz="2800" cap="all" dirty="0">
                <a:solidFill>
                  <a:schemeClr val="accent1"/>
                </a:solidFill>
                <a:latin typeface="Century Gothic Normal" charset="0"/>
              </a:rPr>
              <a:t/>
            </a:r>
            <a:br>
              <a:rPr lang="fr-FR" sz="2800" cap="all" dirty="0">
                <a:solidFill>
                  <a:schemeClr val="accent1"/>
                </a:solidFill>
                <a:latin typeface="Century Gothic Normal" charset="0"/>
              </a:rPr>
            </a:br>
            <a:r>
              <a:rPr lang="fr-FR" sz="1550" cap="all" dirty="0">
                <a:latin typeface="Century Gothic Normal" charset="0"/>
              </a:rPr>
              <a:t>DU MONDE CONTEMPORAIN</a:t>
            </a:r>
          </a:p>
        </p:txBody>
      </p:sp>
    </p:spTree>
    <p:extLst>
      <p:ext uri="{BB962C8B-B14F-4D97-AF65-F5344CB8AC3E}">
        <p14:creationId xmlns:p14="http://schemas.microsoft.com/office/powerpoint/2010/main" val="11879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1519" y="4084414"/>
            <a:ext cx="8482084" cy="1875226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D70035"/>
                </a:solidFill>
              </a:rPr>
              <a:t>2014-2017</a:t>
            </a:r>
            <a:br>
              <a:rPr lang="fr-FR" sz="4000" dirty="0" smtClean="0">
                <a:solidFill>
                  <a:srgbClr val="D70035"/>
                </a:solidFill>
              </a:rPr>
            </a:br>
            <a:r>
              <a:rPr lang="fr-FR" sz="4000" dirty="0" smtClean="0">
                <a:solidFill>
                  <a:srgbClr val="D70035"/>
                </a:solidFill>
              </a:rPr>
              <a:t>Objectifs largement dépassés</a:t>
            </a:r>
            <a:endParaRPr lang="fr-FR" sz="4000" dirty="0">
              <a:solidFill>
                <a:srgbClr val="D700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aphique 19"/>
          <p:cNvGraphicFramePr/>
          <p:nvPr>
            <p:extLst>
              <p:ext uri="{D42A27DB-BD31-4B8C-83A1-F6EECF244321}">
                <p14:modId xmlns:p14="http://schemas.microsoft.com/office/powerpoint/2010/main" val="774321900"/>
              </p:ext>
            </p:extLst>
          </p:nvPr>
        </p:nvGraphicFramePr>
        <p:xfrm>
          <a:off x="3818472" y="1543755"/>
          <a:ext cx="7704665" cy="420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des </a:t>
            </a:r>
            <a:r>
              <a:rPr lang="fr-FR" dirty="0"/>
              <a:t>objectifs financiers largement dépassés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598106" y="2675897"/>
            <a:ext cx="132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x3</a:t>
            </a:r>
            <a:endParaRPr lang="fr-FR" sz="18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173991" y="2101092"/>
            <a:ext cx="125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1,3</a:t>
            </a:r>
            <a:endParaRPr lang="fr-FR" sz="18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6010" y="1660234"/>
            <a:ext cx="3840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OBJECTIFS 2017</a:t>
            </a:r>
          </a:p>
          <a:p>
            <a:r>
              <a:rPr lang="fr-FR" sz="1600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DÉFINIS PENDANT NOTRE JOURNÉE INVESTISSEURS EN 2015</a:t>
            </a:r>
            <a:endParaRPr lang="fr-FR" sz="1600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7435" y="2920126"/>
            <a:ext cx="383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RÉALISATIONS 2017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940834" y="1820184"/>
            <a:ext cx="125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1,4</a:t>
            </a:r>
            <a:endParaRPr lang="fr-FR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334687" y="1907040"/>
            <a:ext cx="132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x4</a:t>
            </a:r>
            <a:endParaRPr lang="fr-FR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104240" y="3370810"/>
            <a:ext cx="132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9BB9DB"/>
                </a:solidFill>
                <a:latin typeface="Century Gothic" panose="020B0502020202020204" pitchFamily="34" charset="0"/>
              </a:rPr>
              <a:t>40%</a:t>
            </a:r>
            <a:endParaRPr lang="fr-FR" sz="1800" b="1" dirty="0">
              <a:solidFill>
                <a:srgbClr val="9BB9DB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942440" y="3828012"/>
            <a:ext cx="132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3478"/>
                </a:solidFill>
                <a:latin typeface="Century Gothic" panose="020B0502020202020204" pitchFamily="34" charset="0"/>
              </a:rPr>
              <a:t>24%</a:t>
            </a:r>
            <a:endParaRPr lang="fr-FR" b="1" dirty="0">
              <a:solidFill>
                <a:srgbClr val="003478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5822411" y="1702992"/>
            <a:ext cx="373530" cy="348023"/>
          </a:xfrm>
          <a:custGeom>
            <a:avLst/>
            <a:gdLst>
              <a:gd name="T0" fmla="*/ 357 w 366"/>
              <a:gd name="T1" fmla="*/ 0 h 341"/>
              <a:gd name="T2" fmla="*/ 351 w 366"/>
              <a:gd name="T3" fmla="*/ 2 h 341"/>
              <a:gd name="T4" fmla="*/ 168 w 366"/>
              <a:gd name="T5" fmla="*/ 197 h 341"/>
              <a:gd name="T6" fmla="*/ 106 w 366"/>
              <a:gd name="T7" fmla="*/ 142 h 341"/>
              <a:gd name="T8" fmla="*/ 95 w 366"/>
              <a:gd name="T9" fmla="*/ 142 h 341"/>
              <a:gd name="T10" fmla="*/ 95 w 366"/>
              <a:gd name="T11" fmla="*/ 153 h 341"/>
              <a:gd name="T12" fmla="*/ 96 w 366"/>
              <a:gd name="T13" fmla="*/ 154 h 341"/>
              <a:gd name="T14" fmla="*/ 164 w 366"/>
              <a:gd name="T15" fmla="*/ 214 h 341"/>
              <a:gd name="T16" fmla="*/ 175 w 366"/>
              <a:gd name="T17" fmla="*/ 213 h 341"/>
              <a:gd name="T18" fmla="*/ 363 w 366"/>
              <a:gd name="T19" fmla="*/ 14 h 341"/>
              <a:gd name="T20" fmla="*/ 363 w 366"/>
              <a:gd name="T21" fmla="*/ 2 h 341"/>
              <a:gd name="T22" fmla="*/ 357 w 366"/>
              <a:gd name="T23" fmla="*/ 0 h 341"/>
              <a:gd name="T24" fmla="*/ 183 w 366"/>
              <a:gd name="T25" fmla="*/ 0 h 341"/>
              <a:gd name="T26" fmla="*/ 124 w 366"/>
              <a:gd name="T27" fmla="*/ 10 h 341"/>
              <a:gd name="T28" fmla="*/ 31 w 366"/>
              <a:gd name="T29" fmla="*/ 217 h 341"/>
              <a:gd name="T30" fmla="*/ 238 w 366"/>
              <a:gd name="T31" fmla="*/ 310 h 341"/>
              <a:gd name="T32" fmla="*/ 331 w 366"/>
              <a:gd name="T33" fmla="*/ 103 h 341"/>
              <a:gd name="T34" fmla="*/ 320 w 366"/>
              <a:gd name="T35" fmla="*/ 99 h 341"/>
              <a:gd name="T36" fmla="*/ 316 w 366"/>
              <a:gd name="T37" fmla="*/ 109 h 341"/>
              <a:gd name="T38" fmla="*/ 316 w 366"/>
              <a:gd name="T39" fmla="*/ 109 h 341"/>
              <a:gd name="T40" fmla="*/ 232 w 366"/>
              <a:gd name="T41" fmla="*/ 295 h 341"/>
              <a:gd name="T42" fmla="*/ 46 w 366"/>
              <a:gd name="T43" fmla="*/ 211 h 341"/>
              <a:gd name="T44" fmla="*/ 130 w 366"/>
              <a:gd name="T45" fmla="*/ 25 h 341"/>
              <a:gd name="T46" fmla="*/ 266 w 366"/>
              <a:gd name="T47" fmla="*/ 44 h 341"/>
              <a:gd name="T48" fmla="*/ 277 w 366"/>
              <a:gd name="T49" fmla="*/ 41 h 341"/>
              <a:gd name="T50" fmla="*/ 275 w 366"/>
              <a:gd name="T51" fmla="*/ 31 h 341"/>
              <a:gd name="T52" fmla="*/ 183 w 366"/>
              <a:gd name="T53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6" h="341">
                <a:moveTo>
                  <a:pt x="357" y="0"/>
                </a:moveTo>
                <a:cubicBezTo>
                  <a:pt x="355" y="0"/>
                  <a:pt x="353" y="1"/>
                  <a:pt x="351" y="2"/>
                </a:cubicBezTo>
                <a:cubicBezTo>
                  <a:pt x="308" y="48"/>
                  <a:pt x="214" y="149"/>
                  <a:pt x="168" y="197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3" y="139"/>
                  <a:pt x="98" y="139"/>
                  <a:pt x="95" y="142"/>
                </a:cubicBezTo>
                <a:cubicBezTo>
                  <a:pt x="92" y="145"/>
                  <a:pt x="92" y="150"/>
                  <a:pt x="95" y="153"/>
                </a:cubicBezTo>
                <a:cubicBezTo>
                  <a:pt x="95" y="153"/>
                  <a:pt x="95" y="154"/>
                  <a:pt x="96" y="154"/>
                </a:cubicBezTo>
                <a:cubicBezTo>
                  <a:pt x="164" y="214"/>
                  <a:pt x="164" y="214"/>
                  <a:pt x="164" y="214"/>
                </a:cubicBezTo>
                <a:cubicBezTo>
                  <a:pt x="167" y="217"/>
                  <a:pt x="172" y="217"/>
                  <a:pt x="175" y="213"/>
                </a:cubicBezTo>
                <a:cubicBezTo>
                  <a:pt x="219" y="167"/>
                  <a:pt x="318" y="60"/>
                  <a:pt x="363" y="14"/>
                </a:cubicBezTo>
                <a:cubicBezTo>
                  <a:pt x="366" y="10"/>
                  <a:pt x="366" y="5"/>
                  <a:pt x="363" y="2"/>
                </a:cubicBezTo>
                <a:cubicBezTo>
                  <a:pt x="361" y="1"/>
                  <a:pt x="359" y="0"/>
                  <a:pt x="357" y="0"/>
                </a:cubicBezTo>
                <a:close/>
                <a:moveTo>
                  <a:pt x="183" y="0"/>
                </a:moveTo>
                <a:cubicBezTo>
                  <a:pt x="163" y="0"/>
                  <a:pt x="143" y="3"/>
                  <a:pt x="124" y="10"/>
                </a:cubicBezTo>
                <a:cubicBezTo>
                  <a:pt x="42" y="42"/>
                  <a:pt x="0" y="134"/>
                  <a:pt x="31" y="217"/>
                </a:cubicBezTo>
                <a:cubicBezTo>
                  <a:pt x="63" y="299"/>
                  <a:pt x="155" y="341"/>
                  <a:pt x="238" y="310"/>
                </a:cubicBezTo>
                <a:cubicBezTo>
                  <a:pt x="320" y="278"/>
                  <a:pt x="362" y="186"/>
                  <a:pt x="331" y="103"/>
                </a:cubicBezTo>
                <a:cubicBezTo>
                  <a:pt x="329" y="99"/>
                  <a:pt x="324" y="97"/>
                  <a:pt x="320" y="99"/>
                </a:cubicBezTo>
                <a:cubicBezTo>
                  <a:pt x="316" y="100"/>
                  <a:pt x="314" y="105"/>
                  <a:pt x="316" y="109"/>
                </a:cubicBezTo>
                <a:cubicBezTo>
                  <a:pt x="316" y="109"/>
                  <a:pt x="316" y="109"/>
                  <a:pt x="316" y="109"/>
                </a:cubicBezTo>
                <a:cubicBezTo>
                  <a:pt x="344" y="184"/>
                  <a:pt x="306" y="267"/>
                  <a:pt x="232" y="295"/>
                </a:cubicBezTo>
                <a:cubicBezTo>
                  <a:pt x="157" y="323"/>
                  <a:pt x="74" y="285"/>
                  <a:pt x="46" y="211"/>
                </a:cubicBezTo>
                <a:cubicBezTo>
                  <a:pt x="18" y="136"/>
                  <a:pt x="56" y="54"/>
                  <a:pt x="130" y="25"/>
                </a:cubicBezTo>
                <a:cubicBezTo>
                  <a:pt x="176" y="8"/>
                  <a:pt x="227" y="15"/>
                  <a:pt x="266" y="44"/>
                </a:cubicBezTo>
                <a:cubicBezTo>
                  <a:pt x="270" y="46"/>
                  <a:pt x="275" y="45"/>
                  <a:pt x="277" y="41"/>
                </a:cubicBezTo>
                <a:cubicBezTo>
                  <a:pt x="279" y="37"/>
                  <a:pt x="278" y="33"/>
                  <a:pt x="275" y="31"/>
                </a:cubicBezTo>
                <a:cubicBezTo>
                  <a:pt x="248" y="11"/>
                  <a:pt x="215" y="0"/>
                  <a:pt x="183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Freeform 6"/>
          <p:cNvSpPr>
            <a:spLocks noEditPoints="1"/>
          </p:cNvSpPr>
          <p:nvPr/>
        </p:nvSpPr>
        <p:spPr bwMode="auto">
          <a:xfrm>
            <a:off x="8159211" y="1702992"/>
            <a:ext cx="373530" cy="348023"/>
          </a:xfrm>
          <a:custGeom>
            <a:avLst/>
            <a:gdLst>
              <a:gd name="T0" fmla="*/ 357 w 366"/>
              <a:gd name="T1" fmla="*/ 0 h 341"/>
              <a:gd name="T2" fmla="*/ 351 w 366"/>
              <a:gd name="T3" fmla="*/ 2 h 341"/>
              <a:gd name="T4" fmla="*/ 168 w 366"/>
              <a:gd name="T5" fmla="*/ 197 h 341"/>
              <a:gd name="T6" fmla="*/ 106 w 366"/>
              <a:gd name="T7" fmla="*/ 142 h 341"/>
              <a:gd name="T8" fmla="*/ 95 w 366"/>
              <a:gd name="T9" fmla="*/ 142 h 341"/>
              <a:gd name="T10" fmla="*/ 95 w 366"/>
              <a:gd name="T11" fmla="*/ 153 h 341"/>
              <a:gd name="T12" fmla="*/ 96 w 366"/>
              <a:gd name="T13" fmla="*/ 154 h 341"/>
              <a:gd name="T14" fmla="*/ 164 w 366"/>
              <a:gd name="T15" fmla="*/ 214 h 341"/>
              <a:gd name="T16" fmla="*/ 175 w 366"/>
              <a:gd name="T17" fmla="*/ 213 h 341"/>
              <a:gd name="T18" fmla="*/ 363 w 366"/>
              <a:gd name="T19" fmla="*/ 14 h 341"/>
              <a:gd name="T20" fmla="*/ 363 w 366"/>
              <a:gd name="T21" fmla="*/ 2 h 341"/>
              <a:gd name="T22" fmla="*/ 357 w 366"/>
              <a:gd name="T23" fmla="*/ 0 h 341"/>
              <a:gd name="T24" fmla="*/ 183 w 366"/>
              <a:gd name="T25" fmla="*/ 0 h 341"/>
              <a:gd name="T26" fmla="*/ 124 w 366"/>
              <a:gd name="T27" fmla="*/ 10 h 341"/>
              <a:gd name="T28" fmla="*/ 31 w 366"/>
              <a:gd name="T29" fmla="*/ 217 h 341"/>
              <a:gd name="T30" fmla="*/ 238 w 366"/>
              <a:gd name="T31" fmla="*/ 310 h 341"/>
              <a:gd name="T32" fmla="*/ 331 w 366"/>
              <a:gd name="T33" fmla="*/ 103 h 341"/>
              <a:gd name="T34" fmla="*/ 320 w 366"/>
              <a:gd name="T35" fmla="*/ 99 h 341"/>
              <a:gd name="T36" fmla="*/ 316 w 366"/>
              <a:gd name="T37" fmla="*/ 109 h 341"/>
              <a:gd name="T38" fmla="*/ 316 w 366"/>
              <a:gd name="T39" fmla="*/ 109 h 341"/>
              <a:gd name="T40" fmla="*/ 232 w 366"/>
              <a:gd name="T41" fmla="*/ 295 h 341"/>
              <a:gd name="T42" fmla="*/ 46 w 366"/>
              <a:gd name="T43" fmla="*/ 211 h 341"/>
              <a:gd name="T44" fmla="*/ 130 w 366"/>
              <a:gd name="T45" fmla="*/ 25 h 341"/>
              <a:gd name="T46" fmla="*/ 266 w 366"/>
              <a:gd name="T47" fmla="*/ 44 h 341"/>
              <a:gd name="T48" fmla="*/ 277 w 366"/>
              <a:gd name="T49" fmla="*/ 41 h 341"/>
              <a:gd name="T50" fmla="*/ 275 w 366"/>
              <a:gd name="T51" fmla="*/ 31 h 341"/>
              <a:gd name="T52" fmla="*/ 183 w 366"/>
              <a:gd name="T53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6" h="341">
                <a:moveTo>
                  <a:pt x="357" y="0"/>
                </a:moveTo>
                <a:cubicBezTo>
                  <a:pt x="355" y="0"/>
                  <a:pt x="353" y="1"/>
                  <a:pt x="351" y="2"/>
                </a:cubicBezTo>
                <a:cubicBezTo>
                  <a:pt x="308" y="48"/>
                  <a:pt x="214" y="149"/>
                  <a:pt x="168" y="197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3" y="139"/>
                  <a:pt x="98" y="139"/>
                  <a:pt x="95" y="142"/>
                </a:cubicBezTo>
                <a:cubicBezTo>
                  <a:pt x="92" y="145"/>
                  <a:pt x="92" y="150"/>
                  <a:pt x="95" y="153"/>
                </a:cubicBezTo>
                <a:cubicBezTo>
                  <a:pt x="95" y="153"/>
                  <a:pt x="95" y="154"/>
                  <a:pt x="96" y="154"/>
                </a:cubicBezTo>
                <a:cubicBezTo>
                  <a:pt x="164" y="214"/>
                  <a:pt x="164" y="214"/>
                  <a:pt x="164" y="214"/>
                </a:cubicBezTo>
                <a:cubicBezTo>
                  <a:pt x="167" y="217"/>
                  <a:pt x="172" y="217"/>
                  <a:pt x="175" y="213"/>
                </a:cubicBezTo>
                <a:cubicBezTo>
                  <a:pt x="219" y="167"/>
                  <a:pt x="318" y="60"/>
                  <a:pt x="363" y="14"/>
                </a:cubicBezTo>
                <a:cubicBezTo>
                  <a:pt x="366" y="10"/>
                  <a:pt x="366" y="5"/>
                  <a:pt x="363" y="2"/>
                </a:cubicBezTo>
                <a:cubicBezTo>
                  <a:pt x="361" y="1"/>
                  <a:pt x="359" y="0"/>
                  <a:pt x="357" y="0"/>
                </a:cubicBezTo>
                <a:close/>
                <a:moveTo>
                  <a:pt x="183" y="0"/>
                </a:moveTo>
                <a:cubicBezTo>
                  <a:pt x="163" y="0"/>
                  <a:pt x="143" y="3"/>
                  <a:pt x="124" y="10"/>
                </a:cubicBezTo>
                <a:cubicBezTo>
                  <a:pt x="42" y="42"/>
                  <a:pt x="0" y="134"/>
                  <a:pt x="31" y="217"/>
                </a:cubicBezTo>
                <a:cubicBezTo>
                  <a:pt x="63" y="299"/>
                  <a:pt x="155" y="341"/>
                  <a:pt x="238" y="310"/>
                </a:cubicBezTo>
                <a:cubicBezTo>
                  <a:pt x="320" y="278"/>
                  <a:pt x="362" y="186"/>
                  <a:pt x="331" y="103"/>
                </a:cubicBezTo>
                <a:cubicBezTo>
                  <a:pt x="329" y="99"/>
                  <a:pt x="324" y="97"/>
                  <a:pt x="320" y="99"/>
                </a:cubicBezTo>
                <a:cubicBezTo>
                  <a:pt x="316" y="100"/>
                  <a:pt x="314" y="105"/>
                  <a:pt x="316" y="109"/>
                </a:cubicBezTo>
                <a:cubicBezTo>
                  <a:pt x="316" y="109"/>
                  <a:pt x="316" y="109"/>
                  <a:pt x="316" y="109"/>
                </a:cubicBezTo>
                <a:cubicBezTo>
                  <a:pt x="344" y="184"/>
                  <a:pt x="306" y="267"/>
                  <a:pt x="232" y="295"/>
                </a:cubicBezTo>
                <a:cubicBezTo>
                  <a:pt x="157" y="323"/>
                  <a:pt x="74" y="285"/>
                  <a:pt x="46" y="211"/>
                </a:cubicBezTo>
                <a:cubicBezTo>
                  <a:pt x="18" y="136"/>
                  <a:pt x="56" y="54"/>
                  <a:pt x="130" y="25"/>
                </a:cubicBezTo>
                <a:cubicBezTo>
                  <a:pt x="176" y="8"/>
                  <a:pt x="227" y="15"/>
                  <a:pt x="266" y="44"/>
                </a:cubicBezTo>
                <a:cubicBezTo>
                  <a:pt x="270" y="46"/>
                  <a:pt x="275" y="45"/>
                  <a:pt x="277" y="41"/>
                </a:cubicBezTo>
                <a:cubicBezTo>
                  <a:pt x="279" y="37"/>
                  <a:pt x="278" y="33"/>
                  <a:pt x="275" y="31"/>
                </a:cubicBezTo>
                <a:cubicBezTo>
                  <a:pt x="248" y="11"/>
                  <a:pt x="215" y="0"/>
                  <a:pt x="183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Freeform 6"/>
          <p:cNvSpPr>
            <a:spLocks noEditPoints="1"/>
          </p:cNvSpPr>
          <p:nvPr/>
        </p:nvSpPr>
        <p:spPr bwMode="auto">
          <a:xfrm>
            <a:off x="10848151" y="3555476"/>
            <a:ext cx="373530" cy="348023"/>
          </a:xfrm>
          <a:custGeom>
            <a:avLst/>
            <a:gdLst>
              <a:gd name="T0" fmla="*/ 357 w 366"/>
              <a:gd name="T1" fmla="*/ 0 h 341"/>
              <a:gd name="T2" fmla="*/ 351 w 366"/>
              <a:gd name="T3" fmla="*/ 2 h 341"/>
              <a:gd name="T4" fmla="*/ 168 w 366"/>
              <a:gd name="T5" fmla="*/ 197 h 341"/>
              <a:gd name="T6" fmla="*/ 106 w 366"/>
              <a:gd name="T7" fmla="*/ 142 h 341"/>
              <a:gd name="T8" fmla="*/ 95 w 366"/>
              <a:gd name="T9" fmla="*/ 142 h 341"/>
              <a:gd name="T10" fmla="*/ 95 w 366"/>
              <a:gd name="T11" fmla="*/ 153 h 341"/>
              <a:gd name="T12" fmla="*/ 96 w 366"/>
              <a:gd name="T13" fmla="*/ 154 h 341"/>
              <a:gd name="T14" fmla="*/ 164 w 366"/>
              <a:gd name="T15" fmla="*/ 214 h 341"/>
              <a:gd name="T16" fmla="*/ 175 w 366"/>
              <a:gd name="T17" fmla="*/ 213 h 341"/>
              <a:gd name="T18" fmla="*/ 363 w 366"/>
              <a:gd name="T19" fmla="*/ 14 h 341"/>
              <a:gd name="T20" fmla="*/ 363 w 366"/>
              <a:gd name="T21" fmla="*/ 2 h 341"/>
              <a:gd name="T22" fmla="*/ 357 w 366"/>
              <a:gd name="T23" fmla="*/ 0 h 341"/>
              <a:gd name="T24" fmla="*/ 183 w 366"/>
              <a:gd name="T25" fmla="*/ 0 h 341"/>
              <a:gd name="T26" fmla="*/ 124 w 366"/>
              <a:gd name="T27" fmla="*/ 10 h 341"/>
              <a:gd name="T28" fmla="*/ 31 w 366"/>
              <a:gd name="T29" fmla="*/ 217 h 341"/>
              <a:gd name="T30" fmla="*/ 238 w 366"/>
              <a:gd name="T31" fmla="*/ 310 h 341"/>
              <a:gd name="T32" fmla="*/ 331 w 366"/>
              <a:gd name="T33" fmla="*/ 103 h 341"/>
              <a:gd name="T34" fmla="*/ 320 w 366"/>
              <a:gd name="T35" fmla="*/ 99 h 341"/>
              <a:gd name="T36" fmla="*/ 316 w 366"/>
              <a:gd name="T37" fmla="*/ 109 h 341"/>
              <a:gd name="T38" fmla="*/ 316 w 366"/>
              <a:gd name="T39" fmla="*/ 109 h 341"/>
              <a:gd name="T40" fmla="*/ 232 w 366"/>
              <a:gd name="T41" fmla="*/ 295 h 341"/>
              <a:gd name="T42" fmla="*/ 46 w 366"/>
              <a:gd name="T43" fmla="*/ 211 h 341"/>
              <a:gd name="T44" fmla="*/ 130 w 366"/>
              <a:gd name="T45" fmla="*/ 25 h 341"/>
              <a:gd name="T46" fmla="*/ 266 w 366"/>
              <a:gd name="T47" fmla="*/ 44 h 341"/>
              <a:gd name="T48" fmla="*/ 277 w 366"/>
              <a:gd name="T49" fmla="*/ 41 h 341"/>
              <a:gd name="T50" fmla="*/ 275 w 366"/>
              <a:gd name="T51" fmla="*/ 31 h 341"/>
              <a:gd name="T52" fmla="*/ 183 w 366"/>
              <a:gd name="T53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6" h="341">
                <a:moveTo>
                  <a:pt x="357" y="0"/>
                </a:moveTo>
                <a:cubicBezTo>
                  <a:pt x="355" y="0"/>
                  <a:pt x="353" y="1"/>
                  <a:pt x="351" y="2"/>
                </a:cubicBezTo>
                <a:cubicBezTo>
                  <a:pt x="308" y="48"/>
                  <a:pt x="214" y="149"/>
                  <a:pt x="168" y="197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3" y="139"/>
                  <a:pt x="98" y="139"/>
                  <a:pt x="95" y="142"/>
                </a:cubicBezTo>
                <a:cubicBezTo>
                  <a:pt x="92" y="145"/>
                  <a:pt x="92" y="150"/>
                  <a:pt x="95" y="153"/>
                </a:cubicBezTo>
                <a:cubicBezTo>
                  <a:pt x="95" y="153"/>
                  <a:pt x="95" y="154"/>
                  <a:pt x="96" y="154"/>
                </a:cubicBezTo>
                <a:cubicBezTo>
                  <a:pt x="164" y="214"/>
                  <a:pt x="164" y="214"/>
                  <a:pt x="164" y="214"/>
                </a:cubicBezTo>
                <a:cubicBezTo>
                  <a:pt x="167" y="217"/>
                  <a:pt x="172" y="217"/>
                  <a:pt x="175" y="213"/>
                </a:cubicBezTo>
                <a:cubicBezTo>
                  <a:pt x="219" y="167"/>
                  <a:pt x="318" y="60"/>
                  <a:pt x="363" y="14"/>
                </a:cubicBezTo>
                <a:cubicBezTo>
                  <a:pt x="366" y="10"/>
                  <a:pt x="366" y="5"/>
                  <a:pt x="363" y="2"/>
                </a:cubicBezTo>
                <a:cubicBezTo>
                  <a:pt x="361" y="1"/>
                  <a:pt x="359" y="0"/>
                  <a:pt x="357" y="0"/>
                </a:cubicBezTo>
                <a:close/>
                <a:moveTo>
                  <a:pt x="183" y="0"/>
                </a:moveTo>
                <a:cubicBezTo>
                  <a:pt x="163" y="0"/>
                  <a:pt x="143" y="3"/>
                  <a:pt x="124" y="10"/>
                </a:cubicBezTo>
                <a:cubicBezTo>
                  <a:pt x="42" y="42"/>
                  <a:pt x="0" y="134"/>
                  <a:pt x="31" y="217"/>
                </a:cubicBezTo>
                <a:cubicBezTo>
                  <a:pt x="63" y="299"/>
                  <a:pt x="155" y="341"/>
                  <a:pt x="238" y="310"/>
                </a:cubicBezTo>
                <a:cubicBezTo>
                  <a:pt x="320" y="278"/>
                  <a:pt x="362" y="186"/>
                  <a:pt x="331" y="103"/>
                </a:cubicBezTo>
                <a:cubicBezTo>
                  <a:pt x="329" y="99"/>
                  <a:pt x="324" y="97"/>
                  <a:pt x="320" y="99"/>
                </a:cubicBezTo>
                <a:cubicBezTo>
                  <a:pt x="316" y="100"/>
                  <a:pt x="314" y="105"/>
                  <a:pt x="316" y="109"/>
                </a:cubicBezTo>
                <a:cubicBezTo>
                  <a:pt x="316" y="109"/>
                  <a:pt x="316" y="109"/>
                  <a:pt x="316" y="109"/>
                </a:cubicBezTo>
                <a:cubicBezTo>
                  <a:pt x="344" y="184"/>
                  <a:pt x="306" y="267"/>
                  <a:pt x="232" y="295"/>
                </a:cubicBezTo>
                <a:cubicBezTo>
                  <a:pt x="157" y="323"/>
                  <a:pt x="74" y="285"/>
                  <a:pt x="46" y="211"/>
                </a:cubicBezTo>
                <a:cubicBezTo>
                  <a:pt x="18" y="136"/>
                  <a:pt x="56" y="54"/>
                  <a:pt x="130" y="25"/>
                </a:cubicBezTo>
                <a:cubicBezTo>
                  <a:pt x="176" y="8"/>
                  <a:pt x="227" y="15"/>
                  <a:pt x="266" y="44"/>
                </a:cubicBezTo>
                <a:cubicBezTo>
                  <a:pt x="270" y="46"/>
                  <a:pt x="275" y="45"/>
                  <a:pt x="277" y="41"/>
                </a:cubicBezTo>
                <a:cubicBezTo>
                  <a:pt x="279" y="37"/>
                  <a:pt x="278" y="33"/>
                  <a:pt x="275" y="31"/>
                </a:cubicBezTo>
                <a:cubicBezTo>
                  <a:pt x="248" y="11"/>
                  <a:pt x="215" y="0"/>
                  <a:pt x="183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Espace réservé du numéro de diapositive 67"/>
          <p:cNvSpPr txBox="1">
            <a:spLocks/>
          </p:cNvSpPr>
          <p:nvPr/>
        </p:nvSpPr>
        <p:spPr bwMode="gray">
          <a:xfrm>
            <a:off x="0" y="6223333"/>
            <a:ext cx="498216" cy="45062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8AF083-3A22-4695-8366-44E57AEF7663}" type="slidenum">
              <a:rPr lang="fr-FR" sz="1800" smtClean="0">
                <a:solidFill>
                  <a:schemeClr val="bg1"/>
                </a:solidFill>
              </a:rPr>
              <a:pPr algn="ctr"/>
              <a:t>9</a:t>
            </a:fld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rouge 16_9 v2">
  <a:themeElements>
    <a:clrScheme name="Palette Arkema">
      <a:dk1>
        <a:srgbClr val="000000"/>
      </a:dk1>
      <a:lt1>
        <a:srgbClr val="FFFFFF"/>
      </a:lt1>
      <a:dk2>
        <a:srgbClr val="D7D8D9"/>
      </a:dk2>
      <a:lt2>
        <a:srgbClr val="353637"/>
      </a:lt2>
      <a:accent1>
        <a:srgbClr val="E30040"/>
      </a:accent1>
      <a:accent2>
        <a:srgbClr val="003576"/>
      </a:accent2>
      <a:accent3>
        <a:srgbClr val="F39900"/>
      </a:accent3>
      <a:accent4>
        <a:srgbClr val="3E2782"/>
      </a:accent4>
      <a:accent5>
        <a:srgbClr val="17A345"/>
      </a:accent5>
      <a:accent6>
        <a:srgbClr val="00B5D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lette Arkema">
    <a:dk1>
      <a:srgbClr val="000000"/>
    </a:dk1>
    <a:lt1>
      <a:srgbClr val="FFFFFF"/>
    </a:lt1>
    <a:dk2>
      <a:srgbClr val="D7D8D9"/>
    </a:dk2>
    <a:lt2>
      <a:srgbClr val="353637"/>
    </a:lt2>
    <a:accent1>
      <a:srgbClr val="E30040"/>
    </a:accent1>
    <a:accent2>
      <a:srgbClr val="003576"/>
    </a:accent2>
    <a:accent3>
      <a:srgbClr val="F39900"/>
    </a:accent3>
    <a:accent4>
      <a:srgbClr val="3E2782"/>
    </a:accent4>
    <a:accent5>
      <a:srgbClr val="17A345"/>
    </a:accent5>
    <a:accent6>
      <a:srgbClr val="00B5DD"/>
    </a:accent6>
    <a:hlink>
      <a:srgbClr val="0000FF"/>
    </a:hlink>
    <a:folHlink>
      <a:srgbClr val="800080"/>
    </a:folHlink>
  </a:clrScheme>
  <a:fontScheme name="Arkema 2017">
    <a:majorFont>
      <a:latin typeface="Georgia"/>
      <a:ea typeface=""/>
      <a:cs typeface=""/>
    </a:majorFont>
    <a:minorFont>
      <a:latin typeface="Franklin Gothic Mediu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lette Arkema">
    <a:dk1>
      <a:srgbClr val="000000"/>
    </a:dk1>
    <a:lt1>
      <a:srgbClr val="FFFFFF"/>
    </a:lt1>
    <a:dk2>
      <a:srgbClr val="D7D8D9"/>
    </a:dk2>
    <a:lt2>
      <a:srgbClr val="353637"/>
    </a:lt2>
    <a:accent1>
      <a:srgbClr val="E30040"/>
    </a:accent1>
    <a:accent2>
      <a:srgbClr val="003576"/>
    </a:accent2>
    <a:accent3>
      <a:srgbClr val="F39900"/>
    </a:accent3>
    <a:accent4>
      <a:srgbClr val="3E2782"/>
    </a:accent4>
    <a:accent5>
      <a:srgbClr val="17A345"/>
    </a:accent5>
    <a:accent6>
      <a:srgbClr val="00B5DD"/>
    </a:accent6>
    <a:hlink>
      <a:srgbClr val="0000FF"/>
    </a:hlink>
    <a:folHlink>
      <a:srgbClr val="800080"/>
    </a:folHlink>
  </a:clrScheme>
  <a:fontScheme name="Arkema 2017">
    <a:majorFont>
      <a:latin typeface="Georgia"/>
      <a:ea typeface=""/>
      <a:cs typeface=""/>
    </a:majorFont>
    <a:minorFont>
      <a:latin typeface="Franklin Gothic Mediu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15148</TotalTime>
  <Words>1094</Words>
  <Application>Microsoft Office PowerPoint</Application>
  <PresentationFormat>Personnalisé</PresentationFormat>
  <Paragraphs>346</Paragraphs>
  <Slides>26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Century Gothic</vt:lpstr>
      <vt:lpstr>Century Gothic Normal</vt:lpstr>
      <vt:lpstr>Myriad Pro Bold Cond</vt:lpstr>
      <vt:lpstr>Tahoma</vt:lpstr>
      <vt:lpstr>Masque rouge 16_9 v2</vt:lpstr>
      <vt:lpstr>réunion actionnaires</vt:lpstr>
      <vt:lpstr>arkema aujourd’hui</vt:lpstr>
      <vt:lpstr>Les clients et les marchés au cœur du groupe</vt:lpstr>
      <vt:lpstr>Alléger les véhicules et les avions</vt:lpstr>
      <vt:lpstr>Développer les énergies nouvelles</vt:lpstr>
      <vt:lpstr>6 plateformes de recherche et d’innovation</vt:lpstr>
      <vt:lpstr>Présentation PowerPoint</vt:lpstr>
      <vt:lpstr>2014-2017 Objectifs largement dépassés</vt:lpstr>
      <vt:lpstr>des objectifs financiers largement dépassés</vt:lpstr>
      <vt:lpstr>une croissance très forte et régulière</vt:lpstr>
      <vt:lpstr>une conversion de trésorerie parmi les plus élevées</vt:lpstr>
      <vt:lpstr>BOSTIK AU RENDEZ-VOUS 3 ANS Après</vt:lpstr>
      <vt:lpstr>Un très bon début d’année AU 1T 2018</vt:lpstr>
      <vt:lpstr>perspectives</vt:lpstr>
      <vt:lpstr>une FORTE Création de valeur sur la période</vt:lpstr>
      <vt:lpstr>le dividende, un élément clé de retour à l’actionnaire</vt:lpstr>
      <vt:lpstr>Présentation PowerPoint</vt:lpstr>
      <vt:lpstr>notre ambition long terme</vt:lpstr>
      <vt:lpstr>notre ambition dans les adhésifs</vt:lpstr>
      <vt:lpstr>notre ambition dans les matériaux avancés</vt:lpstr>
      <vt:lpstr>accélérer la croissance de notre polyamide bio-sourcé</vt:lpstr>
      <vt:lpstr>LE PEKK kepstan®, matériau de l’extrême</vt:lpstr>
      <vt:lpstr>des projets d’envergure pour soutenir la croissance</vt:lpstr>
      <vt:lpstr>nos priorités stratégiques</vt:lpstr>
      <vt:lpstr>agir en industriel responsable</vt:lpstr>
      <vt:lpstr>Quatre RAISONS D’être actionnaire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Helene DOURDET</dc:creator>
  <cp:lastModifiedBy>RUAS Francois</cp:lastModifiedBy>
  <cp:revision>1364</cp:revision>
  <cp:lastPrinted>2018-06-04T08:34:46Z</cp:lastPrinted>
  <dcterms:created xsi:type="dcterms:W3CDTF">2016-06-29T08:58:37Z</dcterms:created>
  <dcterms:modified xsi:type="dcterms:W3CDTF">2018-06-12T08:46:30Z</dcterms:modified>
</cp:coreProperties>
</file>